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0"/>
  </p:normalViewPr>
  <p:slideViewPr>
    <p:cSldViewPr snapToGrid="0">
      <p:cViewPr varScale="1">
        <p:scale>
          <a:sx n="159" d="100"/>
          <a:sy n="159" d="100"/>
        </p:scale>
        <p:origin x="47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2277034f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2277034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 I will be presenting our work on the tree labeling polytope, which is a new tool and framework for solving ancestral reconstruction problems which appear in phylogenetics.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2277034fa_0_7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2277034fa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52277034fa_0_8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52277034fa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52277034fa_0_8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52277034fa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Interestingly, the problem of inferring differentiation trajectories in developing systems has also been viewed as an ancestral reconstruction problem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52338cf059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52338cf05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the Sankoff-Rousseau recurrence, which expresses the optimal solution for the subtree rooted at a node in terms of the optimal solutions for the subtree rooted at the nodes children </a:t>
            </a:r>
            <a:endParaRPr sz="1050">
              <a:solidFill>
                <a:schemeClr val="dk1"/>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506025b663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506025b66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have taken an introductory bioinformatics course, you may seen the solution to this problem before. This is solved with Sankoff’s algorithm, which is a bottom-up dynamic programming algorithm based off the Sankoff-Rousseau recurrence. This algorithm takes O(nm^2) time, where n is the number of edges in the tree and m is the number of labels. </a:t>
            </a:r>
            <a:endParaRPr sz="1050">
              <a:solidFill>
                <a:schemeClr val="dk1"/>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52277034fa_0_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52277034fa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595959"/>
                </a:solidFill>
              </a:rPr>
              <a:t>Unsurprisingly, as these are NP-hard optimization problems they cannot be solved with a poly-time algorithm</a:t>
            </a:r>
            <a:endParaRPr sz="1050">
              <a:solidFill>
                <a:schemeClr val="dk1"/>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506025b663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506025b66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595959"/>
                </a:solidFill>
              </a:rPr>
              <a:t>Unsurprisingly, as these are NP-hard optimization problems they cannot be solved with a poly-time algorithm</a:t>
            </a:r>
            <a:endParaRPr sz="1050">
              <a:solidFill>
                <a:schemeClr val="dk1"/>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506025b663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506025b66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595959"/>
                </a:solidFill>
              </a:rPr>
              <a:t>Unsurprisingly, as these are NP-hard optimization problems they cannot be solved with a poly-time algorithm</a:t>
            </a:r>
            <a:endParaRPr sz="1050">
              <a:solidFill>
                <a:schemeClr val="dk1"/>
              </a:solidFill>
              <a:highlight>
                <a:srgbClr val="FFFFF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52277034fa_0_9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52277034fa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4cdcce128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4cdcce128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2277034fa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2277034f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driving question behind our work is what can we infer about the past. As an example, suppose we are given a collection of species and their evolutionary relationships in the form of a phylogenetic tree. A natural question is: can we recover attributes of the ancestral species using the phylogenetic tree? For example, one may select this ancestral archaea and ask: what is the sequence of a particular gene in this species?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4cdcce128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4cdcce128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52338cf059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52338cf05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506025b66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506025b66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4cdcce1285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4cdcce1285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Interestingly, the problem of inferring differentiation trajectories in developing systems has also been viewed as an ancestral reconstruction problem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506025b663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3506025b663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Interestingly, the problem of inferring differentiation trajectories in developing systems has also been viewed as an ancestral reconstruction problem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506025b663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506025b66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Interestingly, the problem of inferring differentiation trajectories in developing systems has also been viewed as an ancestral reconstruction problem</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52277034fa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352277034fa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507507982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507507982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52277034fa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52277034fa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 haven’t introduced MACHINA yet, so this is strange</a:t>
            </a:r>
            <a:endParaRPr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52277034fa_0_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52277034fa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2277034fa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2277034f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driving question behind our work is what can we infer about the past. As an example, suppose we are given a collection of species and their evolutionary relationships in the form of a phylogenetic tree. A natural question is: can we recover attributes of the ancestral species using the phylogenetic tree? For example, one may select this ancestral archaea and ask: what is the sequence of a particular gene in this species?</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52277034fa_0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52277034fa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52277034fa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52277034fa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52277034fa_0_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52277034fa_0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52277034fa_0_6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352277034fa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2277034fa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2277034f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driving question behind our work is what can we infer about the past. As an example, suppose we are given a collection of species and their evolutionary relationships in the form of a phylogenetic tree. A natural question is: can we recover attributes of the ancestral species using the phylogenetic tree? For example, one may select this ancestral archaea and ask: what is the sequence of a particular gene in this species?</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2277034f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2277034f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fact, ancestral reconstruction problems of this type are some of the oldest problems in phylogenetics, with dozens of papers written on the topic.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06025b66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06025b66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fact, ancestral reconstruction problems of this type are some of the oldest problems in phylogenetics, with dozens of papers written on the topic.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506025b663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506025b66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fact, ancestral reconstruction problems of this type are some of the oldest problems in phylogenetics, with dozens of papers written on the topic.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2277034fa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2277034f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However, ancestral reconstruction problems also have modern applications. For example, one of the applications we are very interested in comes from tumor phylogenetics. Here, we are provided with the cellular division history of the tumor as well the anatomical locations of the extant cells and we want to infer the anatomical locations of the ancestral cells.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52277034fa_0_7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52277034fa_0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332700"/>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69407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8" name="Google Shape;58;p14"/>
          <p:cNvPicPr preferRelativeResize="0"/>
          <p:nvPr/>
        </p:nvPicPr>
        <p:blipFill>
          <a:blip r:embed="rId2">
            <a:alphaModFix/>
          </a:blip>
          <a:stretch>
            <a:fillRect/>
          </a:stretch>
        </p:blipFill>
        <p:spPr>
          <a:xfrm>
            <a:off x="2627418" y="3546700"/>
            <a:ext cx="3889163" cy="1434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181310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ist Slide" type="tx">
  <p:cSld name="TITLE_AND_BOD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1237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0" name="Google Shape;70;p17"/>
          <p:cNvSpPr txBox="1">
            <a:spLocks noGrp="1"/>
          </p:cNvSpPr>
          <p:nvPr>
            <p:ph type="title"/>
          </p:nvPr>
        </p:nvSpPr>
        <p:spPr>
          <a:xfrm>
            <a:off x="311700" y="1237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8"/>
          <p:cNvSpPr txBox="1">
            <a:spLocks noGrp="1"/>
          </p:cNvSpPr>
          <p:nvPr>
            <p:ph type="title"/>
          </p:nvPr>
        </p:nvSpPr>
        <p:spPr>
          <a:xfrm>
            <a:off x="311700" y="1237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6" name="Google Shape;76;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4" name="Google Shape;84;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 name="Google Shape;85;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7"/>
        <p:cNvGrpSpPr/>
        <p:nvPr/>
      </p:nvGrpSpPr>
      <p:grpSpPr>
        <a:xfrm>
          <a:off x="0" y="0"/>
          <a:ext cx="0" cy="0"/>
          <a:chOff x="0" y="0"/>
          <a:chExt cx="0" cy="0"/>
        </a:xfrm>
      </p:grpSpPr>
      <p:sp>
        <p:nvSpPr>
          <p:cNvPr id="88" name="Google Shape;88;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89" name="Google Shape;8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
        <p:cNvGrpSpPr/>
        <p:nvPr/>
      </p:nvGrpSpPr>
      <p:grpSpPr>
        <a:xfrm>
          <a:off x="0" y="0"/>
          <a:ext cx="0" cy="0"/>
          <a:chOff x="0" y="0"/>
          <a:chExt cx="0" cy="0"/>
        </a:xfrm>
      </p:grpSpPr>
      <p:sp>
        <p:nvSpPr>
          <p:cNvPr id="91" name="Google Shape;91;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2" name="Google Shape;92;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3" name="Google Shape;9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5"/>
          <p:cNvSpPr txBox="1">
            <a:spLocks noGrp="1"/>
          </p:cNvSpPr>
          <p:nvPr>
            <p:ph type="ctrTitle"/>
          </p:nvPr>
        </p:nvSpPr>
        <p:spPr>
          <a:xfrm>
            <a:off x="311700" y="954700"/>
            <a:ext cx="8520600" cy="182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190"/>
              <a:t>The tree labeling polytope: a unified approach to ancestral reconstruction problems</a:t>
            </a:r>
            <a:endParaRPr sz="3190"/>
          </a:p>
        </p:txBody>
      </p:sp>
      <p:sp>
        <p:nvSpPr>
          <p:cNvPr id="101" name="Google Shape;101;p25"/>
          <p:cNvSpPr txBox="1">
            <a:spLocks noGrp="1"/>
          </p:cNvSpPr>
          <p:nvPr>
            <p:ph type="subTitle" idx="1"/>
          </p:nvPr>
        </p:nvSpPr>
        <p:spPr>
          <a:xfrm>
            <a:off x="311700" y="2862550"/>
            <a:ext cx="8520600" cy="792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935"/>
              <a:buNone/>
            </a:pPr>
            <a:r>
              <a:rPr lang="en" sz="2180"/>
              <a:t>Henri Schmidt and Ben Raphael</a:t>
            </a:r>
            <a:endParaRPr sz="2180"/>
          </a:p>
          <a:p>
            <a:pPr marL="0" lvl="0" indent="0" algn="ctr" rtl="0">
              <a:lnSpc>
                <a:spcPct val="80000"/>
              </a:lnSpc>
              <a:spcBef>
                <a:spcPts val="0"/>
              </a:spcBef>
              <a:spcAft>
                <a:spcPts val="0"/>
              </a:spcAft>
              <a:buSzPts val="935"/>
              <a:buNone/>
            </a:pPr>
            <a:r>
              <a:rPr lang="en" sz="2180"/>
              <a:t>Department of Computer Science</a:t>
            </a:r>
            <a:endParaRPr sz="2180"/>
          </a:p>
        </p:txBody>
      </p:sp>
      <p:pic>
        <p:nvPicPr>
          <p:cNvPr id="102" name="Google Shape;102;p25"/>
          <p:cNvPicPr preferRelativeResize="0"/>
          <p:nvPr/>
        </p:nvPicPr>
        <p:blipFill>
          <a:blip r:embed="rId3">
            <a:alphaModFix/>
          </a:blip>
          <a:stretch>
            <a:fillRect/>
          </a:stretch>
        </p:blipFill>
        <p:spPr>
          <a:xfrm>
            <a:off x="2627418" y="3546700"/>
            <a:ext cx="3889163" cy="1434000"/>
          </a:xfrm>
          <a:prstGeom prst="rect">
            <a:avLst/>
          </a:prstGeom>
          <a:noFill/>
          <a:ln>
            <a:noFill/>
          </a:ln>
        </p:spPr>
      </p:pic>
      <p:sp>
        <p:nvSpPr>
          <p:cNvPr id="103" name="Google Shape;10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pic>
        <p:nvPicPr>
          <p:cNvPr id="104" name="Google Shape;104;p25"/>
          <p:cNvPicPr preferRelativeResize="0"/>
          <p:nvPr/>
        </p:nvPicPr>
        <p:blipFill>
          <a:blip r:embed="rId4">
            <a:alphaModFix/>
          </a:blip>
          <a:stretch>
            <a:fillRect/>
          </a:stretch>
        </p:blipFill>
        <p:spPr>
          <a:xfrm>
            <a:off x="0" y="140950"/>
            <a:ext cx="2215988" cy="1191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4"/>
          <p:cNvPicPr preferRelativeResize="0"/>
          <p:nvPr/>
        </p:nvPicPr>
        <p:blipFill>
          <a:blip r:embed="rId3">
            <a:alphaModFix/>
          </a:blip>
          <a:stretch>
            <a:fillRect/>
          </a:stretch>
        </p:blipFill>
        <p:spPr>
          <a:xfrm>
            <a:off x="6335525" y="784875"/>
            <a:ext cx="2717785" cy="3309601"/>
          </a:xfrm>
          <a:prstGeom prst="rect">
            <a:avLst/>
          </a:prstGeom>
          <a:noFill/>
          <a:ln>
            <a:noFill/>
          </a:ln>
        </p:spPr>
      </p:pic>
      <p:pic>
        <p:nvPicPr>
          <p:cNvPr id="227" name="Google Shape;227;p34"/>
          <p:cNvPicPr preferRelativeResize="0"/>
          <p:nvPr/>
        </p:nvPicPr>
        <p:blipFill rotWithShape="1">
          <a:blip r:embed="rId4">
            <a:alphaModFix/>
          </a:blip>
          <a:srcRect t="35654"/>
          <a:stretch/>
        </p:blipFill>
        <p:spPr>
          <a:xfrm>
            <a:off x="161850" y="719576"/>
            <a:ext cx="2861199" cy="3309600"/>
          </a:xfrm>
          <a:prstGeom prst="rect">
            <a:avLst/>
          </a:prstGeom>
          <a:noFill/>
          <a:ln>
            <a:noFill/>
          </a:ln>
        </p:spPr>
      </p:pic>
      <p:sp>
        <p:nvSpPr>
          <p:cNvPr id="228" name="Google Shape;228;p34"/>
          <p:cNvSpPr/>
          <p:nvPr/>
        </p:nvSpPr>
        <p:spPr>
          <a:xfrm rot="1319115">
            <a:off x="8895367" y="1092871"/>
            <a:ext cx="52088" cy="138771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9" name="Google Shape;229;p34"/>
          <p:cNvSpPr/>
          <p:nvPr/>
        </p:nvSpPr>
        <p:spPr>
          <a:xfrm rot="9091254">
            <a:off x="8965501" y="2715023"/>
            <a:ext cx="52219" cy="138769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30" name="Google Shape;230;p34"/>
          <p:cNvCxnSpPr/>
          <p:nvPr/>
        </p:nvCxnSpPr>
        <p:spPr>
          <a:xfrm>
            <a:off x="6086275" y="784875"/>
            <a:ext cx="0" cy="4053300"/>
          </a:xfrm>
          <a:prstGeom prst="straightConnector1">
            <a:avLst/>
          </a:prstGeom>
          <a:noFill/>
          <a:ln w="19050" cap="flat" cmpd="sng">
            <a:solidFill>
              <a:schemeClr val="dk2"/>
            </a:solidFill>
            <a:prstDash val="solid"/>
            <a:round/>
            <a:headEnd type="none" w="med" len="med"/>
            <a:tailEnd type="none" w="med" len="med"/>
          </a:ln>
        </p:spPr>
      </p:cxnSp>
      <p:cxnSp>
        <p:nvCxnSpPr>
          <p:cNvPr id="231" name="Google Shape;231;p34"/>
          <p:cNvCxnSpPr/>
          <p:nvPr/>
        </p:nvCxnSpPr>
        <p:spPr>
          <a:xfrm>
            <a:off x="3300550" y="739475"/>
            <a:ext cx="0" cy="3952800"/>
          </a:xfrm>
          <a:prstGeom prst="straightConnector1">
            <a:avLst/>
          </a:prstGeom>
          <a:noFill/>
          <a:ln w="19050" cap="flat" cmpd="sng">
            <a:solidFill>
              <a:schemeClr val="dk2"/>
            </a:solidFill>
            <a:prstDash val="solid"/>
            <a:round/>
            <a:headEnd type="none" w="med" len="med"/>
            <a:tailEnd type="none" w="med" len="med"/>
          </a:ln>
        </p:spPr>
      </p:cxnSp>
      <p:sp>
        <p:nvSpPr>
          <p:cNvPr id="232" name="Google Shape;232;p34"/>
          <p:cNvSpPr txBox="1"/>
          <p:nvPr/>
        </p:nvSpPr>
        <p:spPr>
          <a:xfrm>
            <a:off x="6263863" y="4094475"/>
            <a:ext cx="2861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dk2"/>
                </a:solidFill>
              </a:rPr>
              <a:t>CARTA [1] views cellular differentiation map inference as an ancestral reconstruction problem.</a:t>
            </a:r>
            <a:endParaRPr sz="1200" i="1">
              <a:solidFill>
                <a:schemeClr val="dk2"/>
              </a:solidFill>
            </a:endParaRPr>
          </a:p>
        </p:txBody>
      </p:sp>
      <p:sp>
        <p:nvSpPr>
          <p:cNvPr id="233" name="Google Shape;233;p34"/>
          <p:cNvSpPr txBox="1"/>
          <p:nvPr/>
        </p:nvSpPr>
        <p:spPr>
          <a:xfrm>
            <a:off x="3389675" y="4092875"/>
            <a:ext cx="2623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dk2"/>
                </a:solidFill>
              </a:rPr>
              <a:t>Scoring and ranking of phylogenetic networks [], which are popular models of hybridization and recombination.</a:t>
            </a:r>
            <a:endParaRPr sz="1200" i="1">
              <a:solidFill>
                <a:schemeClr val="dk2"/>
              </a:solidFill>
            </a:endParaRPr>
          </a:p>
        </p:txBody>
      </p:sp>
      <p:sp>
        <p:nvSpPr>
          <p:cNvPr id="234" name="Google Shape;234;p34"/>
          <p:cNvSpPr/>
          <p:nvPr/>
        </p:nvSpPr>
        <p:spPr>
          <a:xfrm rot="9093586">
            <a:off x="51452" y="6946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5" name="Google Shape;235;p34"/>
          <p:cNvSpPr/>
          <p:nvPr/>
        </p:nvSpPr>
        <p:spPr>
          <a:xfrm rot="9093586">
            <a:off x="104352" y="27626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6" name="Google Shape;236;p34"/>
          <p:cNvSpPr txBox="1">
            <a:spLocks noGrp="1"/>
          </p:cNvSpPr>
          <p:nvPr>
            <p:ph type="title"/>
          </p:nvPr>
        </p:nvSpPr>
        <p:spPr>
          <a:xfrm>
            <a:off x="311700" y="189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220"/>
              <a:t>Ancestral reconstruction problems also have modern applications</a:t>
            </a:r>
            <a:endParaRPr sz="2220"/>
          </a:p>
          <a:p>
            <a:pPr marL="0" lvl="0" indent="0" algn="l" rtl="0">
              <a:spcBef>
                <a:spcPts val="0"/>
              </a:spcBef>
              <a:spcAft>
                <a:spcPts val="0"/>
              </a:spcAft>
              <a:buSzPts val="990"/>
              <a:buNone/>
            </a:pPr>
            <a:endParaRPr sz="2220"/>
          </a:p>
        </p:txBody>
      </p:sp>
      <p:pic>
        <p:nvPicPr>
          <p:cNvPr id="237" name="Google Shape;237;p34" title="Screenshot 2025-04-15 at 10.12.52 AM.png"/>
          <p:cNvPicPr preferRelativeResize="0"/>
          <p:nvPr/>
        </p:nvPicPr>
        <p:blipFill>
          <a:blip r:embed="rId5">
            <a:alphaModFix/>
          </a:blip>
          <a:stretch>
            <a:fillRect/>
          </a:stretch>
        </p:blipFill>
        <p:spPr>
          <a:xfrm>
            <a:off x="3564263" y="2315756"/>
            <a:ext cx="2258289" cy="1778718"/>
          </a:xfrm>
          <a:prstGeom prst="rect">
            <a:avLst/>
          </a:prstGeom>
          <a:noFill/>
          <a:ln>
            <a:noFill/>
          </a:ln>
        </p:spPr>
      </p:pic>
      <p:pic>
        <p:nvPicPr>
          <p:cNvPr id="238" name="Google Shape;238;p34"/>
          <p:cNvPicPr preferRelativeResize="0"/>
          <p:nvPr/>
        </p:nvPicPr>
        <p:blipFill>
          <a:blip r:embed="rId6">
            <a:alphaModFix/>
          </a:blip>
          <a:stretch>
            <a:fillRect/>
          </a:stretch>
        </p:blipFill>
        <p:spPr>
          <a:xfrm>
            <a:off x="3706112" y="899087"/>
            <a:ext cx="2011229" cy="1394575"/>
          </a:xfrm>
          <a:prstGeom prst="rect">
            <a:avLst/>
          </a:prstGeom>
          <a:noFill/>
          <a:ln>
            <a:noFill/>
          </a:ln>
        </p:spPr>
      </p:pic>
      <p:sp>
        <p:nvSpPr>
          <p:cNvPr id="239" name="Google Shape;239;p34"/>
          <p:cNvSpPr/>
          <p:nvPr/>
        </p:nvSpPr>
        <p:spPr>
          <a:xfrm rot="1321039">
            <a:off x="3427440" y="2299330"/>
            <a:ext cx="280885" cy="25598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0" name="Google Shape;240;p34"/>
          <p:cNvSpPr/>
          <p:nvPr/>
        </p:nvSpPr>
        <p:spPr>
          <a:xfrm rot="-10791158">
            <a:off x="3408916" y="729850"/>
            <a:ext cx="5598919" cy="4232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1" name="Google Shape;24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242" name="Google Shape;242;p34"/>
          <p:cNvSpPr txBox="1"/>
          <p:nvPr/>
        </p:nvSpPr>
        <p:spPr>
          <a:xfrm>
            <a:off x="146925" y="4094475"/>
            <a:ext cx="3064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To infer anatomical locations of ancestral cells, e.g. MACHINA, MACH2, Metient, and others (Quinn et al. 2021).</a:t>
            </a:r>
            <a:endParaRPr sz="1300" i="1">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5"/>
          <p:cNvPicPr preferRelativeResize="0"/>
          <p:nvPr/>
        </p:nvPicPr>
        <p:blipFill>
          <a:blip r:embed="rId3">
            <a:alphaModFix/>
          </a:blip>
          <a:stretch>
            <a:fillRect/>
          </a:stretch>
        </p:blipFill>
        <p:spPr>
          <a:xfrm>
            <a:off x="6335525" y="784875"/>
            <a:ext cx="2717785" cy="3309601"/>
          </a:xfrm>
          <a:prstGeom prst="rect">
            <a:avLst/>
          </a:prstGeom>
          <a:noFill/>
          <a:ln>
            <a:noFill/>
          </a:ln>
        </p:spPr>
      </p:pic>
      <p:pic>
        <p:nvPicPr>
          <p:cNvPr id="248" name="Google Shape;248;p35"/>
          <p:cNvPicPr preferRelativeResize="0"/>
          <p:nvPr/>
        </p:nvPicPr>
        <p:blipFill rotWithShape="1">
          <a:blip r:embed="rId4">
            <a:alphaModFix/>
          </a:blip>
          <a:srcRect t="35654"/>
          <a:stretch/>
        </p:blipFill>
        <p:spPr>
          <a:xfrm>
            <a:off x="161850" y="719576"/>
            <a:ext cx="2861199" cy="3309600"/>
          </a:xfrm>
          <a:prstGeom prst="rect">
            <a:avLst/>
          </a:prstGeom>
          <a:noFill/>
          <a:ln>
            <a:noFill/>
          </a:ln>
        </p:spPr>
      </p:pic>
      <p:sp>
        <p:nvSpPr>
          <p:cNvPr id="249" name="Google Shape;249;p35"/>
          <p:cNvSpPr/>
          <p:nvPr/>
        </p:nvSpPr>
        <p:spPr>
          <a:xfrm rot="1319115">
            <a:off x="8895367" y="1092871"/>
            <a:ext cx="52088" cy="138771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0" name="Google Shape;250;p35"/>
          <p:cNvSpPr/>
          <p:nvPr/>
        </p:nvSpPr>
        <p:spPr>
          <a:xfrm rot="9091254">
            <a:off x="8965501" y="2715023"/>
            <a:ext cx="52219" cy="138769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51" name="Google Shape;251;p35"/>
          <p:cNvCxnSpPr/>
          <p:nvPr/>
        </p:nvCxnSpPr>
        <p:spPr>
          <a:xfrm>
            <a:off x="6086275" y="784875"/>
            <a:ext cx="0" cy="4053300"/>
          </a:xfrm>
          <a:prstGeom prst="straightConnector1">
            <a:avLst/>
          </a:prstGeom>
          <a:noFill/>
          <a:ln w="19050" cap="flat" cmpd="sng">
            <a:solidFill>
              <a:schemeClr val="dk2"/>
            </a:solidFill>
            <a:prstDash val="solid"/>
            <a:round/>
            <a:headEnd type="none" w="med" len="med"/>
            <a:tailEnd type="none" w="med" len="med"/>
          </a:ln>
        </p:spPr>
      </p:cxnSp>
      <p:cxnSp>
        <p:nvCxnSpPr>
          <p:cNvPr id="252" name="Google Shape;252;p35"/>
          <p:cNvCxnSpPr/>
          <p:nvPr/>
        </p:nvCxnSpPr>
        <p:spPr>
          <a:xfrm>
            <a:off x="3300550" y="739475"/>
            <a:ext cx="0" cy="3952800"/>
          </a:xfrm>
          <a:prstGeom prst="straightConnector1">
            <a:avLst/>
          </a:prstGeom>
          <a:noFill/>
          <a:ln w="19050" cap="flat" cmpd="sng">
            <a:solidFill>
              <a:schemeClr val="dk2"/>
            </a:solidFill>
            <a:prstDash val="solid"/>
            <a:round/>
            <a:headEnd type="none" w="med" len="med"/>
            <a:tailEnd type="none" w="med" len="med"/>
          </a:ln>
        </p:spPr>
      </p:cxnSp>
      <p:sp>
        <p:nvSpPr>
          <p:cNvPr id="253" name="Google Shape;253;p35"/>
          <p:cNvSpPr txBox="1"/>
          <p:nvPr/>
        </p:nvSpPr>
        <p:spPr>
          <a:xfrm>
            <a:off x="6263863" y="4094475"/>
            <a:ext cx="2861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dk2"/>
                </a:solidFill>
              </a:rPr>
              <a:t>CARTA [1] views cellular differentiation map inference as an ancestral reconstruction problem.</a:t>
            </a:r>
            <a:endParaRPr sz="1200" i="1">
              <a:solidFill>
                <a:schemeClr val="dk2"/>
              </a:solidFill>
            </a:endParaRPr>
          </a:p>
        </p:txBody>
      </p:sp>
      <p:sp>
        <p:nvSpPr>
          <p:cNvPr id="254" name="Google Shape;254;p35"/>
          <p:cNvSpPr/>
          <p:nvPr/>
        </p:nvSpPr>
        <p:spPr>
          <a:xfrm rot="9093586">
            <a:off x="51452" y="6946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5" name="Google Shape;255;p35"/>
          <p:cNvSpPr/>
          <p:nvPr/>
        </p:nvSpPr>
        <p:spPr>
          <a:xfrm rot="9093586">
            <a:off x="104352" y="27626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6" name="Google Shape;256;p35"/>
          <p:cNvSpPr txBox="1">
            <a:spLocks noGrp="1"/>
          </p:cNvSpPr>
          <p:nvPr>
            <p:ph type="title"/>
          </p:nvPr>
        </p:nvSpPr>
        <p:spPr>
          <a:xfrm>
            <a:off x="311700" y="189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220"/>
              <a:t>Ancestral reconstruction problems also have modern applications</a:t>
            </a:r>
            <a:endParaRPr sz="2220"/>
          </a:p>
          <a:p>
            <a:pPr marL="0" lvl="0" indent="0" algn="l" rtl="0">
              <a:spcBef>
                <a:spcPts val="0"/>
              </a:spcBef>
              <a:spcAft>
                <a:spcPts val="0"/>
              </a:spcAft>
              <a:buSzPts val="990"/>
              <a:buNone/>
            </a:pPr>
            <a:endParaRPr sz="2220"/>
          </a:p>
        </p:txBody>
      </p:sp>
      <p:pic>
        <p:nvPicPr>
          <p:cNvPr id="257" name="Google Shape;257;p35" title="Screenshot 2025-04-15 at 10.12.52 AM.png"/>
          <p:cNvPicPr preferRelativeResize="0"/>
          <p:nvPr/>
        </p:nvPicPr>
        <p:blipFill>
          <a:blip r:embed="rId5">
            <a:alphaModFix/>
          </a:blip>
          <a:stretch>
            <a:fillRect/>
          </a:stretch>
        </p:blipFill>
        <p:spPr>
          <a:xfrm>
            <a:off x="3564263" y="2315756"/>
            <a:ext cx="2258289" cy="1778718"/>
          </a:xfrm>
          <a:prstGeom prst="rect">
            <a:avLst/>
          </a:prstGeom>
          <a:noFill/>
          <a:ln>
            <a:noFill/>
          </a:ln>
        </p:spPr>
      </p:pic>
      <p:pic>
        <p:nvPicPr>
          <p:cNvPr id="258" name="Google Shape;258;p35"/>
          <p:cNvPicPr preferRelativeResize="0"/>
          <p:nvPr/>
        </p:nvPicPr>
        <p:blipFill>
          <a:blip r:embed="rId6">
            <a:alphaModFix/>
          </a:blip>
          <a:stretch>
            <a:fillRect/>
          </a:stretch>
        </p:blipFill>
        <p:spPr>
          <a:xfrm>
            <a:off x="3706112" y="899087"/>
            <a:ext cx="2011229" cy="1394575"/>
          </a:xfrm>
          <a:prstGeom prst="rect">
            <a:avLst/>
          </a:prstGeom>
          <a:noFill/>
          <a:ln>
            <a:noFill/>
          </a:ln>
        </p:spPr>
      </p:pic>
      <p:sp>
        <p:nvSpPr>
          <p:cNvPr id="259" name="Google Shape;259;p35"/>
          <p:cNvSpPr/>
          <p:nvPr/>
        </p:nvSpPr>
        <p:spPr>
          <a:xfrm rot="1321039">
            <a:off x="3427440" y="2299330"/>
            <a:ext cx="280885" cy="25598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0" name="Google Shape;260;p35"/>
          <p:cNvSpPr/>
          <p:nvPr/>
        </p:nvSpPr>
        <p:spPr>
          <a:xfrm rot="-10791347">
            <a:off x="6266421" y="733600"/>
            <a:ext cx="2741409" cy="4232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1" name="Google Shape;26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262" name="Google Shape;262;p35"/>
          <p:cNvSpPr txBox="1"/>
          <p:nvPr/>
        </p:nvSpPr>
        <p:spPr>
          <a:xfrm>
            <a:off x="146925" y="4094475"/>
            <a:ext cx="3064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To infer anatomical locations of ancestral cells, e.g. MACHINA, MACH2, Metient, and others (Quinn et al. 2021).</a:t>
            </a:r>
            <a:endParaRPr sz="1300" i="1">
              <a:solidFill>
                <a:schemeClr val="dk2"/>
              </a:solidFill>
            </a:endParaRPr>
          </a:p>
        </p:txBody>
      </p:sp>
      <p:sp>
        <p:nvSpPr>
          <p:cNvPr id="263" name="Google Shape;263;p35"/>
          <p:cNvSpPr txBox="1"/>
          <p:nvPr/>
        </p:nvSpPr>
        <p:spPr>
          <a:xfrm>
            <a:off x="3389675" y="4092875"/>
            <a:ext cx="2623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To score and rank phylogenetic networks, which are popular models of hybridization and recombination.</a:t>
            </a:r>
            <a:endParaRPr sz="1300" i="1">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6"/>
          <p:cNvPicPr preferRelativeResize="0"/>
          <p:nvPr/>
        </p:nvPicPr>
        <p:blipFill>
          <a:blip r:embed="rId3">
            <a:alphaModFix/>
          </a:blip>
          <a:stretch>
            <a:fillRect/>
          </a:stretch>
        </p:blipFill>
        <p:spPr>
          <a:xfrm>
            <a:off x="6335525" y="784875"/>
            <a:ext cx="2717785" cy="3309601"/>
          </a:xfrm>
          <a:prstGeom prst="rect">
            <a:avLst/>
          </a:prstGeom>
          <a:noFill/>
          <a:ln>
            <a:noFill/>
          </a:ln>
        </p:spPr>
      </p:pic>
      <p:pic>
        <p:nvPicPr>
          <p:cNvPr id="269" name="Google Shape;269;p36"/>
          <p:cNvPicPr preferRelativeResize="0"/>
          <p:nvPr/>
        </p:nvPicPr>
        <p:blipFill rotWithShape="1">
          <a:blip r:embed="rId4">
            <a:alphaModFix/>
          </a:blip>
          <a:srcRect t="35654"/>
          <a:stretch/>
        </p:blipFill>
        <p:spPr>
          <a:xfrm>
            <a:off x="161850" y="719576"/>
            <a:ext cx="2861199" cy="3309600"/>
          </a:xfrm>
          <a:prstGeom prst="rect">
            <a:avLst/>
          </a:prstGeom>
          <a:noFill/>
          <a:ln>
            <a:noFill/>
          </a:ln>
        </p:spPr>
      </p:pic>
      <p:sp>
        <p:nvSpPr>
          <p:cNvPr id="270" name="Google Shape;270;p36"/>
          <p:cNvSpPr/>
          <p:nvPr/>
        </p:nvSpPr>
        <p:spPr>
          <a:xfrm rot="1319115">
            <a:off x="8895367" y="1092871"/>
            <a:ext cx="52088" cy="138771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1" name="Google Shape;271;p36"/>
          <p:cNvSpPr/>
          <p:nvPr/>
        </p:nvSpPr>
        <p:spPr>
          <a:xfrm rot="9091254">
            <a:off x="8965501" y="2715023"/>
            <a:ext cx="52219" cy="138769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72" name="Google Shape;272;p36"/>
          <p:cNvCxnSpPr/>
          <p:nvPr/>
        </p:nvCxnSpPr>
        <p:spPr>
          <a:xfrm>
            <a:off x="6086275" y="784875"/>
            <a:ext cx="0" cy="4053300"/>
          </a:xfrm>
          <a:prstGeom prst="straightConnector1">
            <a:avLst/>
          </a:prstGeom>
          <a:noFill/>
          <a:ln w="19050" cap="flat" cmpd="sng">
            <a:solidFill>
              <a:schemeClr val="dk2"/>
            </a:solidFill>
            <a:prstDash val="solid"/>
            <a:round/>
            <a:headEnd type="none" w="med" len="med"/>
            <a:tailEnd type="none" w="med" len="med"/>
          </a:ln>
        </p:spPr>
      </p:cxnSp>
      <p:cxnSp>
        <p:nvCxnSpPr>
          <p:cNvPr id="273" name="Google Shape;273;p36"/>
          <p:cNvCxnSpPr/>
          <p:nvPr/>
        </p:nvCxnSpPr>
        <p:spPr>
          <a:xfrm>
            <a:off x="3300550" y="739475"/>
            <a:ext cx="0" cy="3952800"/>
          </a:xfrm>
          <a:prstGeom prst="straightConnector1">
            <a:avLst/>
          </a:prstGeom>
          <a:noFill/>
          <a:ln w="19050" cap="flat" cmpd="sng">
            <a:solidFill>
              <a:schemeClr val="dk2"/>
            </a:solidFill>
            <a:prstDash val="solid"/>
            <a:round/>
            <a:headEnd type="none" w="med" len="med"/>
            <a:tailEnd type="none" w="med" len="med"/>
          </a:ln>
        </p:spPr>
      </p:cxnSp>
      <p:sp>
        <p:nvSpPr>
          <p:cNvPr id="274" name="Google Shape;274;p36"/>
          <p:cNvSpPr txBox="1"/>
          <p:nvPr/>
        </p:nvSpPr>
        <p:spPr>
          <a:xfrm>
            <a:off x="6263863" y="4094475"/>
            <a:ext cx="28611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To infer progenitor cell types in developing organisms, e.g. with CARTA</a:t>
            </a:r>
            <a:r>
              <a:rPr lang="en" sz="1300">
                <a:solidFill>
                  <a:schemeClr val="dk2"/>
                </a:solidFill>
              </a:rPr>
              <a:t>.</a:t>
            </a:r>
            <a:endParaRPr sz="1300">
              <a:solidFill>
                <a:schemeClr val="dk2"/>
              </a:solidFill>
            </a:endParaRPr>
          </a:p>
        </p:txBody>
      </p:sp>
      <p:sp>
        <p:nvSpPr>
          <p:cNvPr id="275" name="Google Shape;275;p36"/>
          <p:cNvSpPr/>
          <p:nvPr/>
        </p:nvSpPr>
        <p:spPr>
          <a:xfrm rot="9093586">
            <a:off x="51452" y="6946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 name="Google Shape;276;p36"/>
          <p:cNvSpPr/>
          <p:nvPr/>
        </p:nvSpPr>
        <p:spPr>
          <a:xfrm rot="9093586">
            <a:off x="104352" y="27626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 name="Google Shape;277;p36"/>
          <p:cNvSpPr txBox="1">
            <a:spLocks noGrp="1"/>
          </p:cNvSpPr>
          <p:nvPr>
            <p:ph type="title"/>
          </p:nvPr>
        </p:nvSpPr>
        <p:spPr>
          <a:xfrm>
            <a:off x="311700" y="189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220"/>
              <a:t>Ancestral reconstruction problems also have modern applications</a:t>
            </a:r>
            <a:endParaRPr sz="2220"/>
          </a:p>
          <a:p>
            <a:pPr marL="0" lvl="0" indent="0" algn="l" rtl="0">
              <a:spcBef>
                <a:spcPts val="0"/>
              </a:spcBef>
              <a:spcAft>
                <a:spcPts val="0"/>
              </a:spcAft>
              <a:buSzPts val="990"/>
              <a:buNone/>
            </a:pPr>
            <a:endParaRPr sz="2220"/>
          </a:p>
        </p:txBody>
      </p:sp>
      <p:pic>
        <p:nvPicPr>
          <p:cNvPr id="278" name="Google Shape;278;p36" title="Screenshot 2025-04-15 at 10.12.52 AM.png"/>
          <p:cNvPicPr preferRelativeResize="0"/>
          <p:nvPr/>
        </p:nvPicPr>
        <p:blipFill>
          <a:blip r:embed="rId5">
            <a:alphaModFix/>
          </a:blip>
          <a:stretch>
            <a:fillRect/>
          </a:stretch>
        </p:blipFill>
        <p:spPr>
          <a:xfrm>
            <a:off x="3564263" y="2315756"/>
            <a:ext cx="2258289" cy="1778718"/>
          </a:xfrm>
          <a:prstGeom prst="rect">
            <a:avLst/>
          </a:prstGeom>
          <a:noFill/>
          <a:ln>
            <a:noFill/>
          </a:ln>
        </p:spPr>
      </p:pic>
      <p:pic>
        <p:nvPicPr>
          <p:cNvPr id="279" name="Google Shape;279;p36"/>
          <p:cNvPicPr preferRelativeResize="0"/>
          <p:nvPr/>
        </p:nvPicPr>
        <p:blipFill>
          <a:blip r:embed="rId6">
            <a:alphaModFix/>
          </a:blip>
          <a:stretch>
            <a:fillRect/>
          </a:stretch>
        </p:blipFill>
        <p:spPr>
          <a:xfrm>
            <a:off x="3706112" y="899087"/>
            <a:ext cx="2011229" cy="1394575"/>
          </a:xfrm>
          <a:prstGeom prst="rect">
            <a:avLst/>
          </a:prstGeom>
          <a:noFill/>
          <a:ln>
            <a:noFill/>
          </a:ln>
        </p:spPr>
      </p:pic>
      <p:sp>
        <p:nvSpPr>
          <p:cNvPr id="280" name="Google Shape;280;p36"/>
          <p:cNvSpPr/>
          <p:nvPr/>
        </p:nvSpPr>
        <p:spPr>
          <a:xfrm rot="1321039">
            <a:off x="3427440" y="2299330"/>
            <a:ext cx="280885" cy="25598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1" name="Google Shape;281;p36"/>
          <p:cNvSpPr txBox="1"/>
          <p:nvPr/>
        </p:nvSpPr>
        <p:spPr>
          <a:xfrm>
            <a:off x="3389675" y="4092875"/>
            <a:ext cx="2623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To score and rank phylogenetic networks, which are popular models of hybridization and recombination.</a:t>
            </a:r>
            <a:endParaRPr sz="1300" i="1">
              <a:solidFill>
                <a:schemeClr val="dk2"/>
              </a:solidFill>
            </a:endParaRPr>
          </a:p>
        </p:txBody>
      </p:sp>
      <p:sp>
        <p:nvSpPr>
          <p:cNvPr id="282" name="Google Shape;282;p36"/>
          <p:cNvSpPr txBox="1"/>
          <p:nvPr/>
        </p:nvSpPr>
        <p:spPr>
          <a:xfrm>
            <a:off x="146925" y="4094475"/>
            <a:ext cx="3064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To infer anatomical locations of ancestral cells, e.g. MACHINA, MACH2, Metient, and others (Quinn et al. 2021).</a:t>
            </a:r>
            <a:endParaRPr sz="1300" i="1">
              <a:solidFill>
                <a:schemeClr val="dk2"/>
              </a:solidFill>
            </a:endParaRPr>
          </a:p>
        </p:txBody>
      </p:sp>
      <p:sp>
        <p:nvSpPr>
          <p:cNvPr id="283" name="Google Shape;28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7"/>
          <p:cNvSpPr txBox="1"/>
          <p:nvPr/>
        </p:nvSpPr>
        <p:spPr>
          <a:xfrm>
            <a:off x="388900" y="679250"/>
            <a:ext cx="44568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2"/>
                </a:solidFill>
              </a:rPr>
              <a:t>Small Parsimony Problem. </a:t>
            </a:r>
            <a:r>
              <a:rPr lang="en" sz="1700">
                <a:solidFill>
                  <a:schemeClr val="dk2"/>
                </a:solidFill>
              </a:rPr>
              <a:t>Given a tree </a:t>
            </a:r>
            <a:r>
              <a:rPr lang="en" sz="1700" i="1">
                <a:solidFill>
                  <a:schemeClr val="dk2"/>
                </a:solidFill>
              </a:rPr>
              <a:t>T = (V(T), E(T))</a:t>
            </a:r>
            <a:r>
              <a:rPr lang="en" sz="1700">
                <a:solidFill>
                  <a:schemeClr val="dk2"/>
                </a:solidFill>
              </a:rPr>
              <a:t>, a label set </a:t>
            </a:r>
            <a:r>
              <a:rPr lang="en" sz="1700" i="1">
                <a:solidFill>
                  <a:schemeClr val="dk2"/>
                </a:solidFill>
              </a:rPr>
              <a:t>Ω = {1, …, m}</a:t>
            </a:r>
            <a:r>
              <a:rPr lang="en" sz="1700">
                <a:solidFill>
                  <a:schemeClr val="dk2"/>
                </a:solidFill>
              </a:rPr>
              <a:t> and a cost function </a:t>
            </a:r>
            <a:r>
              <a:rPr lang="en" sz="1700" i="1">
                <a:solidFill>
                  <a:schemeClr val="dk2"/>
                </a:solidFill>
              </a:rPr>
              <a:t>w, </a:t>
            </a:r>
            <a:r>
              <a:rPr lang="en" sz="1700">
                <a:solidFill>
                  <a:schemeClr val="dk2"/>
                </a:solidFill>
              </a:rPr>
              <a:t>find the ancestral labeling </a:t>
            </a:r>
            <a:r>
              <a:rPr lang="en" sz="1700" i="1">
                <a:solidFill>
                  <a:schemeClr val="dk2"/>
                </a:solidFill>
              </a:rPr>
              <a:t>ℓ : V(T) → Ω</a:t>
            </a:r>
            <a:r>
              <a:rPr lang="en" sz="1700">
                <a:solidFill>
                  <a:schemeClr val="dk2"/>
                </a:solidFill>
              </a:rPr>
              <a:t> such that the total transition cost</a:t>
            </a:r>
            <a:endParaRPr sz="1700">
              <a:solidFill>
                <a:schemeClr val="dk2"/>
              </a:solidFill>
            </a:endParaRPr>
          </a:p>
          <a:p>
            <a:pPr marL="0" lvl="0" indent="0" algn="l" rtl="0">
              <a:spcBef>
                <a:spcPts val="0"/>
              </a:spcBef>
              <a:spcAft>
                <a:spcPts val="0"/>
              </a:spcAft>
              <a:buNone/>
            </a:pPr>
            <a:endParaRPr sz="2100" i="1">
              <a:solidFill>
                <a:schemeClr val="dk2"/>
              </a:solidFill>
            </a:endParaRPr>
          </a:p>
          <a:p>
            <a:pPr marL="0" lvl="0" indent="0" algn="l" rtl="0">
              <a:spcBef>
                <a:spcPts val="0"/>
              </a:spcBef>
              <a:spcAft>
                <a:spcPts val="0"/>
              </a:spcAft>
              <a:buNone/>
            </a:pPr>
            <a:endParaRPr sz="1700" i="1">
              <a:solidFill>
                <a:schemeClr val="dk2"/>
              </a:solidFill>
            </a:endParaRPr>
          </a:p>
          <a:p>
            <a:pPr marL="0" lvl="0" indent="0" algn="l" rtl="0">
              <a:spcBef>
                <a:spcPts val="0"/>
              </a:spcBef>
              <a:spcAft>
                <a:spcPts val="0"/>
              </a:spcAft>
              <a:buNone/>
            </a:pPr>
            <a:r>
              <a:rPr lang="en" sz="1700">
                <a:solidFill>
                  <a:schemeClr val="dk2"/>
                </a:solidFill>
              </a:rPr>
              <a:t>is</a:t>
            </a:r>
            <a:r>
              <a:rPr lang="en" sz="1700" i="1">
                <a:solidFill>
                  <a:schemeClr val="dk2"/>
                </a:solidFill>
              </a:rPr>
              <a:t> minimized.</a:t>
            </a:r>
            <a:endParaRPr sz="2100" i="1">
              <a:solidFill>
                <a:schemeClr val="dk2"/>
              </a:solidFill>
            </a:endParaRPr>
          </a:p>
        </p:txBody>
      </p:sp>
      <p:pic>
        <p:nvPicPr>
          <p:cNvPr id="289" name="Google Shape;289;p37" descr="{&quot;mathml&quot;:&quot;&lt;math style=\&quot;font-family:stix;font-size:16px;\&quot; xmlns=\&quot;http://www.w3.org/1998/Math/MathML\&quot;&gt;&lt;mstyle mathsize=\&quot;16px\&quot;&gt;&lt;munder&gt;&lt;mo&gt;&amp;#x2211;&lt;/mo&gt;&lt;mrow&gt;&lt;mi&gt;e&lt;/mi&gt;&lt;mo&gt;=&lt;/mo&gt;&lt;mfenced&gt;&lt;mrow&gt;&lt;mi&gt;u&lt;/mi&gt;&lt;mo&gt;,&lt;/mo&gt;&lt;mi&gt;v&lt;/mi&gt;&lt;/mrow&gt;&lt;/mfenced&gt;&lt;/mrow&gt;&lt;/munder&gt;&lt;mi&gt;w&lt;/mi&gt;&lt;mfenced&gt;&lt;mrow&gt;&lt;mi&gt;e&lt;/mi&gt;&lt;mo&gt;,&lt;/mo&gt;&lt;mi&gt;&amp;#x2113;&lt;/mi&gt;&lt;mfenced&gt;&lt;mi&gt;u&lt;/mi&gt;&lt;/mfenced&gt;&lt;mo&gt;,&lt;/mo&gt;&lt;mi&gt;&amp;#x2113;&lt;/mi&gt;&lt;mfenced&gt;&lt;mi&gt;v&lt;/mi&gt;&lt;/mfenced&gt;&lt;/mrow&gt;&lt;/mfenced&gt;&lt;/mstyle&gt;&lt;/math&gt;&quot;,&quot;truncated&quot;:false}" title="sum for e equals open parentheses u comma v close parentheses of w open parentheses e comma ell open parentheses u close parentheses comma ell open parentheses v close parentheses close parentheses"/>
          <p:cNvPicPr preferRelativeResize="0"/>
          <p:nvPr/>
        </p:nvPicPr>
        <p:blipFill>
          <a:blip r:embed="rId3">
            <a:alphaModFix/>
          </a:blip>
          <a:stretch>
            <a:fillRect/>
          </a:stretch>
        </p:blipFill>
        <p:spPr>
          <a:xfrm>
            <a:off x="1692001" y="2141225"/>
            <a:ext cx="2080626" cy="430525"/>
          </a:xfrm>
          <a:prstGeom prst="rect">
            <a:avLst/>
          </a:prstGeom>
          <a:noFill/>
          <a:ln>
            <a:noFill/>
          </a:ln>
        </p:spPr>
      </p:pic>
      <p:pic>
        <p:nvPicPr>
          <p:cNvPr id="290" name="Google Shape;290;p37"/>
          <p:cNvPicPr preferRelativeResize="0"/>
          <p:nvPr/>
        </p:nvPicPr>
        <p:blipFill>
          <a:blip r:embed="rId4">
            <a:alphaModFix/>
          </a:blip>
          <a:stretch>
            <a:fillRect/>
          </a:stretch>
        </p:blipFill>
        <p:spPr>
          <a:xfrm>
            <a:off x="4940450" y="753287"/>
            <a:ext cx="3996248" cy="2020425"/>
          </a:xfrm>
          <a:prstGeom prst="rect">
            <a:avLst/>
          </a:prstGeom>
          <a:noFill/>
          <a:ln>
            <a:noFill/>
          </a:ln>
        </p:spPr>
      </p:pic>
      <p:cxnSp>
        <p:nvCxnSpPr>
          <p:cNvPr id="291" name="Google Shape;291;p37"/>
          <p:cNvCxnSpPr/>
          <p:nvPr/>
        </p:nvCxnSpPr>
        <p:spPr>
          <a:xfrm>
            <a:off x="430750" y="3097800"/>
            <a:ext cx="8535600" cy="0"/>
          </a:xfrm>
          <a:prstGeom prst="straightConnector1">
            <a:avLst/>
          </a:prstGeom>
          <a:noFill/>
          <a:ln w="19050" cap="flat" cmpd="sng">
            <a:solidFill>
              <a:schemeClr val="dk2"/>
            </a:solidFill>
            <a:prstDash val="solid"/>
            <a:round/>
            <a:headEnd type="none" w="med" len="med"/>
            <a:tailEnd type="none" w="med" len="med"/>
          </a:ln>
        </p:spPr>
      </p:cxnSp>
      <p:sp>
        <p:nvSpPr>
          <p:cNvPr id="292" name="Google Shape;292;p37"/>
          <p:cNvSpPr txBox="1"/>
          <p:nvPr/>
        </p:nvSpPr>
        <p:spPr>
          <a:xfrm>
            <a:off x="388900" y="2934125"/>
            <a:ext cx="83142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This is solved in </a:t>
            </a:r>
            <a:r>
              <a:rPr lang="en" sz="1800" i="1">
                <a:solidFill>
                  <a:schemeClr val="dk2"/>
                </a:solidFill>
              </a:rPr>
              <a:t>O(nm</a:t>
            </a:r>
            <a:r>
              <a:rPr lang="en" sz="1800" i="1" baseline="30000">
                <a:solidFill>
                  <a:schemeClr val="dk2"/>
                </a:solidFill>
              </a:rPr>
              <a:t>2</a:t>
            </a:r>
            <a:r>
              <a:rPr lang="en" sz="1800" i="1">
                <a:solidFill>
                  <a:schemeClr val="dk2"/>
                </a:solidFill>
              </a:rPr>
              <a:t>)*</a:t>
            </a:r>
            <a:r>
              <a:rPr lang="en" sz="1800">
                <a:solidFill>
                  <a:schemeClr val="dk2"/>
                </a:solidFill>
              </a:rPr>
              <a:t> time where </a:t>
            </a:r>
            <a:r>
              <a:rPr lang="en" sz="1800" i="1">
                <a:solidFill>
                  <a:schemeClr val="dk2"/>
                </a:solidFill>
              </a:rPr>
              <a:t>n</a:t>
            </a:r>
            <a:r>
              <a:rPr lang="en" sz="1800">
                <a:solidFill>
                  <a:schemeClr val="dk2"/>
                </a:solidFill>
              </a:rPr>
              <a:t> is the number of edges using the </a:t>
            </a:r>
            <a:r>
              <a:rPr lang="en" sz="1800" i="1">
                <a:solidFill>
                  <a:schemeClr val="dk2"/>
                </a:solidFill>
              </a:rPr>
              <a:t>Sankoff-Rousseau</a:t>
            </a:r>
            <a:r>
              <a:rPr lang="en" sz="1800">
                <a:solidFill>
                  <a:schemeClr val="dk2"/>
                </a:solidFill>
              </a:rPr>
              <a:t> recurrence: </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
        <p:nvSpPr>
          <p:cNvPr id="293" name="Google Shape;293;p37"/>
          <p:cNvSpPr txBox="1"/>
          <p:nvPr/>
        </p:nvSpPr>
        <p:spPr>
          <a:xfrm>
            <a:off x="430750" y="4587525"/>
            <a:ext cx="8230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 Optimal when the cost function </a:t>
            </a:r>
            <a:r>
              <a:rPr lang="en" sz="1000" i="1">
                <a:solidFill>
                  <a:schemeClr val="dk2"/>
                </a:solidFill>
              </a:rPr>
              <a:t>w</a:t>
            </a:r>
            <a:r>
              <a:rPr lang="en" sz="1000">
                <a:solidFill>
                  <a:schemeClr val="dk2"/>
                </a:solidFill>
              </a:rPr>
              <a:t> is provided as input.</a:t>
            </a:r>
            <a:endParaRPr sz="1000">
              <a:solidFill>
                <a:schemeClr val="dk2"/>
              </a:solidFill>
            </a:endParaRPr>
          </a:p>
        </p:txBody>
      </p:sp>
      <p:sp>
        <p:nvSpPr>
          <p:cNvPr id="294" name="Google Shape;294;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295" name="Google Shape;295;p37"/>
          <p:cNvSpPr txBox="1">
            <a:spLocks noGrp="1"/>
          </p:cNvSpPr>
          <p:nvPr>
            <p:ph type="title"/>
          </p:nvPr>
        </p:nvSpPr>
        <p:spPr>
          <a:xfrm>
            <a:off x="311700" y="141225"/>
            <a:ext cx="8520600" cy="82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Ancestral reconstruction via dynamic programming</a:t>
            </a:r>
            <a:endParaRPr sz="2320"/>
          </a:p>
        </p:txBody>
      </p:sp>
      <p:pic>
        <p:nvPicPr>
          <p:cNvPr id="296" name="Google Shape;296;p37" title="Screenshot 2025-04-26 at 6.34.25 AM.png"/>
          <p:cNvPicPr preferRelativeResize="0"/>
          <p:nvPr/>
        </p:nvPicPr>
        <p:blipFill>
          <a:blip r:embed="rId5">
            <a:alphaModFix/>
          </a:blip>
          <a:stretch>
            <a:fillRect/>
          </a:stretch>
        </p:blipFill>
        <p:spPr>
          <a:xfrm>
            <a:off x="1490813" y="3874700"/>
            <a:ext cx="6415470" cy="712825"/>
          </a:xfrm>
          <a:prstGeom prst="rect">
            <a:avLst/>
          </a:prstGeom>
          <a:noFill/>
          <a:ln>
            <a:noFill/>
          </a:ln>
        </p:spPr>
      </p:pic>
      <p:sp>
        <p:nvSpPr>
          <p:cNvPr id="297" name="Google Shape;297;p37"/>
          <p:cNvSpPr/>
          <p:nvPr/>
        </p:nvSpPr>
        <p:spPr>
          <a:xfrm rot="-10791208">
            <a:off x="336186" y="3030125"/>
            <a:ext cx="8680528" cy="2061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8"/>
          <p:cNvSpPr txBox="1"/>
          <p:nvPr/>
        </p:nvSpPr>
        <p:spPr>
          <a:xfrm>
            <a:off x="388900" y="679250"/>
            <a:ext cx="44568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2"/>
                </a:solidFill>
              </a:rPr>
              <a:t>Small Parsimony Problem. </a:t>
            </a:r>
            <a:r>
              <a:rPr lang="en" sz="1700">
                <a:solidFill>
                  <a:schemeClr val="dk2"/>
                </a:solidFill>
              </a:rPr>
              <a:t>Given a tree </a:t>
            </a:r>
            <a:r>
              <a:rPr lang="en" sz="1700" i="1">
                <a:solidFill>
                  <a:schemeClr val="dk2"/>
                </a:solidFill>
              </a:rPr>
              <a:t>T = (V(T), E(T))</a:t>
            </a:r>
            <a:r>
              <a:rPr lang="en" sz="1700">
                <a:solidFill>
                  <a:schemeClr val="dk2"/>
                </a:solidFill>
              </a:rPr>
              <a:t>, a label set </a:t>
            </a:r>
            <a:r>
              <a:rPr lang="en" sz="1700" i="1">
                <a:solidFill>
                  <a:schemeClr val="dk2"/>
                </a:solidFill>
              </a:rPr>
              <a:t>Ω = {1, …, m}</a:t>
            </a:r>
            <a:r>
              <a:rPr lang="en" sz="1700">
                <a:solidFill>
                  <a:schemeClr val="dk2"/>
                </a:solidFill>
              </a:rPr>
              <a:t> and a cost function </a:t>
            </a:r>
            <a:r>
              <a:rPr lang="en" sz="1700" i="1">
                <a:solidFill>
                  <a:schemeClr val="dk2"/>
                </a:solidFill>
              </a:rPr>
              <a:t>w, </a:t>
            </a:r>
            <a:r>
              <a:rPr lang="en" sz="1700">
                <a:solidFill>
                  <a:schemeClr val="dk2"/>
                </a:solidFill>
              </a:rPr>
              <a:t>find the ancestral labeling </a:t>
            </a:r>
            <a:r>
              <a:rPr lang="en" sz="1700" i="1">
                <a:solidFill>
                  <a:schemeClr val="dk2"/>
                </a:solidFill>
              </a:rPr>
              <a:t>ℓ : V(T) → Ω</a:t>
            </a:r>
            <a:r>
              <a:rPr lang="en" sz="1700">
                <a:solidFill>
                  <a:schemeClr val="dk2"/>
                </a:solidFill>
              </a:rPr>
              <a:t> such that the total transition cost</a:t>
            </a:r>
            <a:endParaRPr sz="1700">
              <a:solidFill>
                <a:schemeClr val="dk2"/>
              </a:solidFill>
            </a:endParaRPr>
          </a:p>
          <a:p>
            <a:pPr marL="0" lvl="0" indent="0" algn="l" rtl="0">
              <a:spcBef>
                <a:spcPts val="0"/>
              </a:spcBef>
              <a:spcAft>
                <a:spcPts val="0"/>
              </a:spcAft>
              <a:buNone/>
            </a:pPr>
            <a:endParaRPr sz="2100" i="1">
              <a:solidFill>
                <a:schemeClr val="dk2"/>
              </a:solidFill>
            </a:endParaRPr>
          </a:p>
          <a:p>
            <a:pPr marL="0" lvl="0" indent="0" algn="l" rtl="0">
              <a:spcBef>
                <a:spcPts val="0"/>
              </a:spcBef>
              <a:spcAft>
                <a:spcPts val="0"/>
              </a:spcAft>
              <a:buNone/>
            </a:pPr>
            <a:endParaRPr sz="1700" i="1">
              <a:solidFill>
                <a:schemeClr val="dk2"/>
              </a:solidFill>
            </a:endParaRPr>
          </a:p>
          <a:p>
            <a:pPr marL="0" lvl="0" indent="0" algn="l" rtl="0">
              <a:spcBef>
                <a:spcPts val="0"/>
              </a:spcBef>
              <a:spcAft>
                <a:spcPts val="0"/>
              </a:spcAft>
              <a:buNone/>
            </a:pPr>
            <a:r>
              <a:rPr lang="en" sz="1700">
                <a:solidFill>
                  <a:schemeClr val="dk2"/>
                </a:solidFill>
              </a:rPr>
              <a:t>is</a:t>
            </a:r>
            <a:r>
              <a:rPr lang="en" sz="1700" i="1">
                <a:solidFill>
                  <a:schemeClr val="dk2"/>
                </a:solidFill>
              </a:rPr>
              <a:t> minimized.</a:t>
            </a:r>
            <a:endParaRPr sz="2100" i="1">
              <a:solidFill>
                <a:schemeClr val="dk2"/>
              </a:solidFill>
            </a:endParaRPr>
          </a:p>
        </p:txBody>
      </p:sp>
      <p:pic>
        <p:nvPicPr>
          <p:cNvPr id="303" name="Google Shape;303;p38" descr="{&quot;mathml&quot;:&quot;&lt;math style=\&quot;font-family:stix;font-size:16px;\&quot; xmlns=\&quot;http://www.w3.org/1998/Math/MathML\&quot;&gt;&lt;mstyle mathsize=\&quot;16px\&quot;&gt;&lt;munder&gt;&lt;mo&gt;&amp;#x2211;&lt;/mo&gt;&lt;mrow&gt;&lt;mi&gt;e&lt;/mi&gt;&lt;mo&gt;=&lt;/mo&gt;&lt;mfenced&gt;&lt;mrow&gt;&lt;mi&gt;u&lt;/mi&gt;&lt;mo&gt;,&lt;/mo&gt;&lt;mi&gt;v&lt;/mi&gt;&lt;/mrow&gt;&lt;/mfenced&gt;&lt;/mrow&gt;&lt;/munder&gt;&lt;mi&gt;w&lt;/mi&gt;&lt;mfenced&gt;&lt;mrow&gt;&lt;mi&gt;e&lt;/mi&gt;&lt;mo&gt;,&lt;/mo&gt;&lt;mi&gt;&amp;#x2113;&lt;/mi&gt;&lt;mfenced&gt;&lt;mi&gt;u&lt;/mi&gt;&lt;/mfenced&gt;&lt;mo&gt;,&lt;/mo&gt;&lt;mi&gt;&amp;#x2113;&lt;/mi&gt;&lt;mfenced&gt;&lt;mi&gt;v&lt;/mi&gt;&lt;/mfenced&gt;&lt;/mrow&gt;&lt;/mfenced&gt;&lt;/mstyle&gt;&lt;/math&gt;&quot;,&quot;truncated&quot;:false}" title="sum for e equals open parentheses u comma v close parentheses of w open parentheses e comma ell open parentheses u close parentheses comma ell open parentheses v close parentheses close parentheses"/>
          <p:cNvPicPr preferRelativeResize="0"/>
          <p:nvPr/>
        </p:nvPicPr>
        <p:blipFill>
          <a:blip r:embed="rId3">
            <a:alphaModFix/>
          </a:blip>
          <a:stretch>
            <a:fillRect/>
          </a:stretch>
        </p:blipFill>
        <p:spPr>
          <a:xfrm>
            <a:off x="1692001" y="2141225"/>
            <a:ext cx="2080626" cy="430525"/>
          </a:xfrm>
          <a:prstGeom prst="rect">
            <a:avLst/>
          </a:prstGeom>
          <a:noFill/>
          <a:ln>
            <a:noFill/>
          </a:ln>
        </p:spPr>
      </p:pic>
      <p:pic>
        <p:nvPicPr>
          <p:cNvPr id="304" name="Google Shape;304;p38"/>
          <p:cNvPicPr preferRelativeResize="0"/>
          <p:nvPr/>
        </p:nvPicPr>
        <p:blipFill>
          <a:blip r:embed="rId4">
            <a:alphaModFix/>
          </a:blip>
          <a:stretch>
            <a:fillRect/>
          </a:stretch>
        </p:blipFill>
        <p:spPr>
          <a:xfrm>
            <a:off x="4940450" y="753287"/>
            <a:ext cx="3996248" cy="2020425"/>
          </a:xfrm>
          <a:prstGeom prst="rect">
            <a:avLst/>
          </a:prstGeom>
          <a:noFill/>
          <a:ln>
            <a:noFill/>
          </a:ln>
        </p:spPr>
      </p:pic>
      <p:cxnSp>
        <p:nvCxnSpPr>
          <p:cNvPr id="305" name="Google Shape;305;p38"/>
          <p:cNvCxnSpPr/>
          <p:nvPr/>
        </p:nvCxnSpPr>
        <p:spPr>
          <a:xfrm>
            <a:off x="430750" y="3097800"/>
            <a:ext cx="8535600" cy="0"/>
          </a:xfrm>
          <a:prstGeom prst="straightConnector1">
            <a:avLst/>
          </a:prstGeom>
          <a:noFill/>
          <a:ln w="19050" cap="flat" cmpd="sng">
            <a:solidFill>
              <a:schemeClr val="dk2"/>
            </a:solidFill>
            <a:prstDash val="solid"/>
            <a:round/>
            <a:headEnd type="none" w="med" len="med"/>
            <a:tailEnd type="none" w="med" len="med"/>
          </a:ln>
        </p:spPr>
      </p:cxnSp>
      <p:sp>
        <p:nvSpPr>
          <p:cNvPr id="306" name="Google Shape;306;p38"/>
          <p:cNvSpPr txBox="1"/>
          <p:nvPr/>
        </p:nvSpPr>
        <p:spPr>
          <a:xfrm>
            <a:off x="388900" y="2934125"/>
            <a:ext cx="83142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This is solved in </a:t>
            </a:r>
            <a:r>
              <a:rPr lang="en" sz="1800" i="1">
                <a:solidFill>
                  <a:schemeClr val="dk2"/>
                </a:solidFill>
              </a:rPr>
              <a:t>O(nm</a:t>
            </a:r>
            <a:r>
              <a:rPr lang="en" sz="1800" i="1" baseline="30000">
                <a:solidFill>
                  <a:schemeClr val="dk2"/>
                </a:solidFill>
              </a:rPr>
              <a:t>2</a:t>
            </a:r>
            <a:r>
              <a:rPr lang="en" sz="1800" i="1">
                <a:solidFill>
                  <a:schemeClr val="dk2"/>
                </a:solidFill>
              </a:rPr>
              <a:t>)*</a:t>
            </a:r>
            <a:r>
              <a:rPr lang="en" sz="1800">
                <a:solidFill>
                  <a:schemeClr val="dk2"/>
                </a:solidFill>
              </a:rPr>
              <a:t> time where </a:t>
            </a:r>
            <a:r>
              <a:rPr lang="en" sz="1800" i="1">
                <a:solidFill>
                  <a:schemeClr val="dk2"/>
                </a:solidFill>
              </a:rPr>
              <a:t>n</a:t>
            </a:r>
            <a:r>
              <a:rPr lang="en" sz="1800">
                <a:solidFill>
                  <a:schemeClr val="dk2"/>
                </a:solidFill>
              </a:rPr>
              <a:t> is the number of edges using the </a:t>
            </a:r>
            <a:r>
              <a:rPr lang="en" sz="1800" i="1">
                <a:solidFill>
                  <a:schemeClr val="dk2"/>
                </a:solidFill>
              </a:rPr>
              <a:t>Sankoff-Rousseau</a:t>
            </a:r>
            <a:r>
              <a:rPr lang="en" sz="1800">
                <a:solidFill>
                  <a:schemeClr val="dk2"/>
                </a:solidFill>
              </a:rPr>
              <a:t> recurrence: </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
        <p:nvSpPr>
          <p:cNvPr id="307" name="Google Shape;307;p38"/>
          <p:cNvSpPr txBox="1"/>
          <p:nvPr/>
        </p:nvSpPr>
        <p:spPr>
          <a:xfrm>
            <a:off x="430750" y="4587525"/>
            <a:ext cx="8230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rPr>
              <a:t>* Optimal runtime when the cost function is provided as input.</a:t>
            </a:r>
            <a:endParaRPr sz="1000">
              <a:solidFill>
                <a:schemeClr val="dk2"/>
              </a:solidFill>
            </a:endParaRPr>
          </a:p>
        </p:txBody>
      </p:sp>
      <p:sp>
        <p:nvSpPr>
          <p:cNvPr id="308" name="Google Shape;30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
        <p:nvSpPr>
          <p:cNvPr id="309" name="Google Shape;309;p38"/>
          <p:cNvSpPr txBox="1">
            <a:spLocks noGrp="1"/>
          </p:cNvSpPr>
          <p:nvPr>
            <p:ph type="title"/>
          </p:nvPr>
        </p:nvSpPr>
        <p:spPr>
          <a:xfrm>
            <a:off x="311700" y="141225"/>
            <a:ext cx="8520600" cy="82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Ancestral reconstruction via dynamic programming</a:t>
            </a:r>
            <a:endParaRPr sz="2320"/>
          </a:p>
        </p:txBody>
      </p:sp>
      <p:pic>
        <p:nvPicPr>
          <p:cNvPr id="310" name="Google Shape;310;p38" title="Screenshot 2025-04-26 at 6.34.25 AM.png"/>
          <p:cNvPicPr preferRelativeResize="0"/>
          <p:nvPr/>
        </p:nvPicPr>
        <p:blipFill>
          <a:blip r:embed="rId5">
            <a:alphaModFix/>
          </a:blip>
          <a:stretch>
            <a:fillRect/>
          </a:stretch>
        </p:blipFill>
        <p:spPr>
          <a:xfrm>
            <a:off x="1490813" y="3874700"/>
            <a:ext cx="6415470" cy="712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9"/>
          <p:cNvPicPr preferRelativeResize="0"/>
          <p:nvPr/>
        </p:nvPicPr>
        <p:blipFill>
          <a:blip r:embed="rId3">
            <a:alphaModFix/>
          </a:blip>
          <a:stretch>
            <a:fillRect/>
          </a:stretch>
        </p:blipFill>
        <p:spPr>
          <a:xfrm>
            <a:off x="517450" y="1131500"/>
            <a:ext cx="7955000" cy="2971400"/>
          </a:xfrm>
          <a:prstGeom prst="rect">
            <a:avLst/>
          </a:prstGeom>
          <a:noFill/>
          <a:ln>
            <a:noFill/>
          </a:ln>
        </p:spPr>
      </p:pic>
      <p:sp>
        <p:nvSpPr>
          <p:cNvPr id="316" name="Google Shape;316;p39"/>
          <p:cNvSpPr txBox="1">
            <a:spLocks noGrp="1"/>
          </p:cNvSpPr>
          <p:nvPr>
            <p:ph type="title"/>
          </p:nvPr>
        </p:nvSpPr>
        <p:spPr>
          <a:xfrm>
            <a:off x="311700" y="202900"/>
            <a:ext cx="8520600" cy="82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Dynamic programming algorithms often fail for </a:t>
            </a:r>
            <a:r>
              <a:rPr lang="en" sz="2320" i="1"/>
              <a:t>structured</a:t>
            </a:r>
            <a:r>
              <a:rPr lang="en" sz="2320"/>
              <a:t> ancestral reconstruction problems</a:t>
            </a:r>
            <a:endParaRPr sz="2320"/>
          </a:p>
        </p:txBody>
      </p:sp>
      <p:sp>
        <p:nvSpPr>
          <p:cNvPr id="317" name="Google Shape;317;p39"/>
          <p:cNvSpPr txBox="1"/>
          <p:nvPr/>
        </p:nvSpPr>
        <p:spPr>
          <a:xfrm>
            <a:off x="367950" y="4164075"/>
            <a:ext cx="8408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2"/>
                </a:solidFill>
              </a:rPr>
              <a:t>When global constraints are placed on the ancestral labeling, the Sankoff-Rousseau recurrence </a:t>
            </a:r>
            <a:r>
              <a:rPr lang="en" sz="1900" b="1" i="1">
                <a:solidFill>
                  <a:schemeClr val="dk2"/>
                </a:solidFill>
              </a:rPr>
              <a:t>breaks</a:t>
            </a:r>
            <a:r>
              <a:rPr lang="en" sz="1900">
                <a:solidFill>
                  <a:schemeClr val="dk2"/>
                </a:solidFill>
              </a:rPr>
              <a:t>.</a:t>
            </a:r>
            <a:endParaRPr sz="1900">
              <a:solidFill>
                <a:schemeClr val="dk2"/>
              </a:solidFill>
            </a:endParaRPr>
          </a:p>
        </p:txBody>
      </p:sp>
      <p:cxnSp>
        <p:nvCxnSpPr>
          <p:cNvPr id="318" name="Google Shape;318;p39"/>
          <p:cNvCxnSpPr/>
          <p:nvPr/>
        </p:nvCxnSpPr>
        <p:spPr>
          <a:xfrm>
            <a:off x="4494950" y="1233450"/>
            <a:ext cx="0" cy="2767500"/>
          </a:xfrm>
          <a:prstGeom prst="straightConnector1">
            <a:avLst/>
          </a:prstGeom>
          <a:noFill/>
          <a:ln w="19050" cap="flat" cmpd="sng">
            <a:solidFill>
              <a:schemeClr val="dk2"/>
            </a:solidFill>
            <a:prstDash val="solid"/>
            <a:round/>
            <a:headEnd type="none" w="med" len="med"/>
            <a:tailEnd type="none" w="med" len="med"/>
          </a:ln>
        </p:spPr>
      </p:cxnSp>
      <p:sp>
        <p:nvSpPr>
          <p:cNvPr id="319" name="Google Shape;31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
        <p:nvSpPr>
          <p:cNvPr id="320" name="Google Shape;320;p39"/>
          <p:cNvSpPr/>
          <p:nvPr/>
        </p:nvSpPr>
        <p:spPr>
          <a:xfrm rot="-10791184">
            <a:off x="4270192" y="1127500"/>
            <a:ext cx="4562115" cy="3041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1" name="Google Shape;321;p39"/>
          <p:cNvSpPr/>
          <p:nvPr/>
        </p:nvSpPr>
        <p:spPr>
          <a:xfrm rot="-10791216">
            <a:off x="367838" y="4216625"/>
            <a:ext cx="7513825" cy="77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0"/>
          <p:cNvPicPr preferRelativeResize="0"/>
          <p:nvPr/>
        </p:nvPicPr>
        <p:blipFill>
          <a:blip r:embed="rId3">
            <a:alphaModFix/>
          </a:blip>
          <a:stretch>
            <a:fillRect/>
          </a:stretch>
        </p:blipFill>
        <p:spPr>
          <a:xfrm>
            <a:off x="517450" y="1131500"/>
            <a:ext cx="7955000" cy="2971400"/>
          </a:xfrm>
          <a:prstGeom prst="rect">
            <a:avLst/>
          </a:prstGeom>
          <a:noFill/>
          <a:ln>
            <a:noFill/>
          </a:ln>
        </p:spPr>
      </p:pic>
      <p:sp>
        <p:nvSpPr>
          <p:cNvPr id="327" name="Google Shape;327;p40"/>
          <p:cNvSpPr txBox="1">
            <a:spLocks noGrp="1"/>
          </p:cNvSpPr>
          <p:nvPr>
            <p:ph type="title"/>
          </p:nvPr>
        </p:nvSpPr>
        <p:spPr>
          <a:xfrm>
            <a:off x="311700" y="202900"/>
            <a:ext cx="8520600" cy="82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Dynamic programming algorithms often fail for </a:t>
            </a:r>
            <a:r>
              <a:rPr lang="en" sz="2320" i="1"/>
              <a:t>structured</a:t>
            </a:r>
            <a:r>
              <a:rPr lang="en" sz="2320"/>
              <a:t> ancestral reconstruction problems</a:t>
            </a:r>
            <a:endParaRPr sz="2320"/>
          </a:p>
        </p:txBody>
      </p:sp>
      <p:sp>
        <p:nvSpPr>
          <p:cNvPr id="328" name="Google Shape;328;p40"/>
          <p:cNvSpPr txBox="1"/>
          <p:nvPr/>
        </p:nvSpPr>
        <p:spPr>
          <a:xfrm>
            <a:off x="367950" y="4164075"/>
            <a:ext cx="8408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2"/>
                </a:solidFill>
              </a:rPr>
              <a:t>When global constraints are placed on the ancestral labeling, the Sankoff-Rousseau recurrence </a:t>
            </a:r>
            <a:r>
              <a:rPr lang="en" sz="1900" b="1" i="1">
                <a:solidFill>
                  <a:schemeClr val="dk2"/>
                </a:solidFill>
              </a:rPr>
              <a:t>breaks</a:t>
            </a:r>
            <a:r>
              <a:rPr lang="en" sz="1900">
                <a:solidFill>
                  <a:schemeClr val="dk2"/>
                </a:solidFill>
              </a:rPr>
              <a:t>.</a:t>
            </a:r>
            <a:endParaRPr sz="1900">
              <a:solidFill>
                <a:schemeClr val="dk2"/>
              </a:solidFill>
            </a:endParaRPr>
          </a:p>
        </p:txBody>
      </p:sp>
      <p:cxnSp>
        <p:nvCxnSpPr>
          <p:cNvPr id="329" name="Google Shape;329;p40"/>
          <p:cNvCxnSpPr/>
          <p:nvPr/>
        </p:nvCxnSpPr>
        <p:spPr>
          <a:xfrm>
            <a:off x="4494950" y="1233450"/>
            <a:ext cx="0" cy="2767500"/>
          </a:xfrm>
          <a:prstGeom prst="straightConnector1">
            <a:avLst/>
          </a:prstGeom>
          <a:noFill/>
          <a:ln w="19050" cap="flat" cmpd="sng">
            <a:solidFill>
              <a:schemeClr val="dk2"/>
            </a:solidFill>
            <a:prstDash val="solid"/>
            <a:round/>
            <a:headEnd type="none" w="med" len="med"/>
            <a:tailEnd type="none" w="med" len="med"/>
          </a:ln>
        </p:spPr>
      </p:cxnSp>
      <p:sp>
        <p:nvSpPr>
          <p:cNvPr id="330" name="Google Shape;33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331" name="Google Shape;331;p40"/>
          <p:cNvSpPr/>
          <p:nvPr/>
        </p:nvSpPr>
        <p:spPr>
          <a:xfrm rot="-10791216">
            <a:off x="367838" y="4216625"/>
            <a:ext cx="7513825" cy="77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41"/>
          <p:cNvPicPr preferRelativeResize="0"/>
          <p:nvPr/>
        </p:nvPicPr>
        <p:blipFill>
          <a:blip r:embed="rId3">
            <a:alphaModFix/>
          </a:blip>
          <a:stretch>
            <a:fillRect/>
          </a:stretch>
        </p:blipFill>
        <p:spPr>
          <a:xfrm>
            <a:off x="517450" y="1131500"/>
            <a:ext cx="7955000" cy="2971400"/>
          </a:xfrm>
          <a:prstGeom prst="rect">
            <a:avLst/>
          </a:prstGeom>
          <a:noFill/>
          <a:ln>
            <a:noFill/>
          </a:ln>
        </p:spPr>
      </p:pic>
      <p:sp>
        <p:nvSpPr>
          <p:cNvPr id="337" name="Google Shape;337;p41"/>
          <p:cNvSpPr txBox="1">
            <a:spLocks noGrp="1"/>
          </p:cNvSpPr>
          <p:nvPr>
            <p:ph type="title"/>
          </p:nvPr>
        </p:nvSpPr>
        <p:spPr>
          <a:xfrm>
            <a:off x="311700" y="202900"/>
            <a:ext cx="8520600" cy="82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Dynamic programming algorithms often fail for </a:t>
            </a:r>
            <a:r>
              <a:rPr lang="en" sz="2320" i="1"/>
              <a:t>structured</a:t>
            </a:r>
            <a:r>
              <a:rPr lang="en" sz="2320"/>
              <a:t> ancestral reconstruction problems</a:t>
            </a:r>
            <a:endParaRPr sz="2320"/>
          </a:p>
        </p:txBody>
      </p:sp>
      <p:sp>
        <p:nvSpPr>
          <p:cNvPr id="338" name="Google Shape;338;p41"/>
          <p:cNvSpPr txBox="1"/>
          <p:nvPr/>
        </p:nvSpPr>
        <p:spPr>
          <a:xfrm>
            <a:off x="367950" y="4164075"/>
            <a:ext cx="84081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2"/>
                </a:solidFill>
              </a:rPr>
              <a:t>When global constraints are placed on the ancestral labeling, the Sankoff-Rousseau recurrence </a:t>
            </a:r>
            <a:r>
              <a:rPr lang="en" sz="1900" b="1" i="1">
                <a:solidFill>
                  <a:schemeClr val="dk2"/>
                </a:solidFill>
              </a:rPr>
              <a:t>breaks</a:t>
            </a:r>
            <a:r>
              <a:rPr lang="en" sz="1900">
                <a:solidFill>
                  <a:schemeClr val="dk2"/>
                </a:solidFill>
              </a:rPr>
              <a:t>.</a:t>
            </a:r>
            <a:endParaRPr sz="1900">
              <a:solidFill>
                <a:schemeClr val="dk2"/>
              </a:solidFill>
            </a:endParaRPr>
          </a:p>
        </p:txBody>
      </p:sp>
      <p:cxnSp>
        <p:nvCxnSpPr>
          <p:cNvPr id="339" name="Google Shape;339;p41"/>
          <p:cNvCxnSpPr/>
          <p:nvPr/>
        </p:nvCxnSpPr>
        <p:spPr>
          <a:xfrm>
            <a:off x="4494950" y="1233450"/>
            <a:ext cx="0" cy="2767500"/>
          </a:xfrm>
          <a:prstGeom prst="straightConnector1">
            <a:avLst/>
          </a:prstGeom>
          <a:noFill/>
          <a:ln w="19050" cap="flat" cmpd="sng">
            <a:solidFill>
              <a:schemeClr val="dk2"/>
            </a:solidFill>
            <a:prstDash val="solid"/>
            <a:round/>
            <a:headEnd type="none" w="med" len="med"/>
            <a:tailEnd type="none" w="med" len="med"/>
          </a:ln>
        </p:spPr>
      </p:cxnSp>
      <p:sp>
        <p:nvSpPr>
          <p:cNvPr id="340" name="Google Shape;340;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2"/>
          <p:cNvSpPr txBox="1">
            <a:spLocks noGrp="1"/>
          </p:cNvSpPr>
          <p:nvPr>
            <p:ph type="title"/>
          </p:nvPr>
        </p:nvSpPr>
        <p:spPr>
          <a:xfrm>
            <a:off x="311700" y="213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 linear programming approach to ancestral reconstruction</a:t>
            </a:r>
            <a:endParaRPr/>
          </a:p>
        </p:txBody>
      </p:sp>
      <p:pic>
        <p:nvPicPr>
          <p:cNvPr id="346" name="Google Shape;346;p42"/>
          <p:cNvPicPr preferRelativeResize="0"/>
          <p:nvPr/>
        </p:nvPicPr>
        <p:blipFill>
          <a:blip r:embed="rId3">
            <a:alphaModFix/>
          </a:blip>
          <a:stretch>
            <a:fillRect/>
          </a:stretch>
        </p:blipFill>
        <p:spPr>
          <a:xfrm>
            <a:off x="530350" y="1081037"/>
            <a:ext cx="3753075" cy="1897475"/>
          </a:xfrm>
          <a:prstGeom prst="rect">
            <a:avLst/>
          </a:prstGeom>
          <a:noFill/>
          <a:ln>
            <a:noFill/>
          </a:ln>
        </p:spPr>
      </p:pic>
      <p:cxnSp>
        <p:nvCxnSpPr>
          <p:cNvPr id="347" name="Google Shape;347;p42"/>
          <p:cNvCxnSpPr/>
          <p:nvPr/>
        </p:nvCxnSpPr>
        <p:spPr>
          <a:xfrm rot="10800000" flipH="1">
            <a:off x="4388725" y="1483025"/>
            <a:ext cx="2097900" cy="192900"/>
          </a:xfrm>
          <a:prstGeom prst="straightConnector1">
            <a:avLst/>
          </a:prstGeom>
          <a:noFill/>
          <a:ln w="19050" cap="flat" cmpd="sng">
            <a:solidFill>
              <a:schemeClr val="dk2"/>
            </a:solidFill>
            <a:prstDash val="solid"/>
            <a:round/>
            <a:headEnd type="none" w="med" len="med"/>
            <a:tailEnd type="triangle" w="med" len="med"/>
          </a:ln>
        </p:spPr>
      </p:cxnSp>
      <p:pic>
        <p:nvPicPr>
          <p:cNvPr id="348" name="Google Shape;348;p42" title="Screenshot 2025-04-15 at 9.24.56 AM.png"/>
          <p:cNvPicPr preferRelativeResize="0"/>
          <p:nvPr/>
        </p:nvPicPr>
        <p:blipFill>
          <a:blip r:embed="rId4">
            <a:alphaModFix/>
          </a:blip>
          <a:stretch>
            <a:fillRect/>
          </a:stretch>
        </p:blipFill>
        <p:spPr>
          <a:xfrm>
            <a:off x="6567775" y="786687"/>
            <a:ext cx="1869001" cy="1286863"/>
          </a:xfrm>
          <a:prstGeom prst="rect">
            <a:avLst/>
          </a:prstGeom>
          <a:noFill/>
          <a:ln>
            <a:noFill/>
          </a:ln>
        </p:spPr>
      </p:pic>
      <p:sp>
        <p:nvSpPr>
          <p:cNvPr id="349" name="Google Shape;349;p42"/>
          <p:cNvSpPr txBox="1"/>
          <p:nvPr/>
        </p:nvSpPr>
        <p:spPr>
          <a:xfrm rot="-314229">
            <a:off x="4414538" y="1179932"/>
            <a:ext cx="2185624" cy="400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2"/>
                </a:solidFill>
              </a:rPr>
              <a:t>Dynamic programming</a:t>
            </a:r>
            <a:endParaRPr i="1">
              <a:solidFill>
                <a:schemeClr val="dk2"/>
              </a:solidFill>
            </a:endParaRPr>
          </a:p>
        </p:txBody>
      </p:sp>
      <p:sp>
        <p:nvSpPr>
          <p:cNvPr id="350" name="Google Shape;350;p42"/>
          <p:cNvSpPr/>
          <p:nvPr/>
        </p:nvSpPr>
        <p:spPr>
          <a:xfrm>
            <a:off x="8219375" y="1415800"/>
            <a:ext cx="673200" cy="74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1" name="Google Shape;351;p42"/>
          <p:cNvSpPr/>
          <p:nvPr/>
        </p:nvSpPr>
        <p:spPr>
          <a:xfrm>
            <a:off x="8159100" y="1519975"/>
            <a:ext cx="673200" cy="74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2" name="Google Shape;35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3"/>
          <p:cNvSpPr/>
          <p:nvPr/>
        </p:nvSpPr>
        <p:spPr>
          <a:xfrm>
            <a:off x="463200" y="3465825"/>
            <a:ext cx="8217600" cy="1506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8" name="Google Shape;358;p43"/>
          <p:cNvSpPr txBox="1">
            <a:spLocks noGrp="1"/>
          </p:cNvSpPr>
          <p:nvPr>
            <p:ph type="title"/>
          </p:nvPr>
        </p:nvSpPr>
        <p:spPr>
          <a:xfrm>
            <a:off x="311700" y="213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 linear programming approach to ancestral reconstruction</a:t>
            </a:r>
            <a:endParaRPr/>
          </a:p>
        </p:txBody>
      </p:sp>
      <p:pic>
        <p:nvPicPr>
          <p:cNvPr id="359" name="Google Shape;359;p43"/>
          <p:cNvPicPr preferRelativeResize="0"/>
          <p:nvPr/>
        </p:nvPicPr>
        <p:blipFill>
          <a:blip r:embed="rId3">
            <a:alphaModFix/>
          </a:blip>
          <a:stretch>
            <a:fillRect/>
          </a:stretch>
        </p:blipFill>
        <p:spPr>
          <a:xfrm>
            <a:off x="530350" y="1081037"/>
            <a:ext cx="3753075" cy="1897475"/>
          </a:xfrm>
          <a:prstGeom prst="rect">
            <a:avLst/>
          </a:prstGeom>
          <a:noFill/>
          <a:ln>
            <a:noFill/>
          </a:ln>
        </p:spPr>
      </p:pic>
      <p:cxnSp>
        <p:nvCxnSpPr>
          <p:cNvPr id="360" name="Google Shape;360;p43"/>
          <p:cNvCxnSpPr/>
          <p:nvPr/>
        </p:nvCxnSpPr>
        <p:spPr>
          <a:xfrm rot="10800000" flipH="1">
            <a:off x="4388725" y="1483025"/>
            <a:ext cx="2097900" cy="192900"/>
          </a:xfrm>
          <a:prstGeom prst="straightConnector1">
            <a:avLst/>
          </a:prstGeom>
          <a:noFill/>
          <a:ln w="19050" cap="flat" cmpd="sng">
            <a:solidFill>
              <a:schemeClr val="dk2"/>
            </a:solidFill>
            <a:prstDash val="solid"/>
            <a:round/>
            <a:headEnd type="none" w="med" len="med"/>
            <a:tailEnd type="triangle" w="med" len="med"/>
          </a:ln>
        </p:spPr>
      </p:cxnSp>
      <p:pic>
        <p:nvPicPr>
          <p:cNvPr id="361" name="Google Shape;361;p43" title="Screenshot 2025-04-15 at 9.24.56 AM.png"/>
          <p:cNvPicPr preferRelativeResize="0"/>
          <p:nvPr/>
        </p:nvPicPr>
        <p:blipFill>
          <a:blip r:embed="rId4">
            <a:alphaModFix/>
          </a:blip>
          <a:stretch>
            <a:fillRect/>
          </a:stretch>
        </p:blipFill>
        <p:spPr>
          <a:xfrm>
            <a:off x="6567775" y="786687"/>
            <a:ext cx="1869001" cy="1286863"/>
          </a:xfrm>
          <a:prstGeom prst="rect">
            <a:avLst/>
          </a:prstGeom>
          <a:noFill/>
          <a:ln>
            <a:noFill/>
          </a:ln>
        </p:spPr>
      </p:pic>
      <p:sp>
        <p:nvSpPr>
          <p:cNvPr id="362" name="Google Shape;362;p43"/>
          <p:cNvSpPr txBox="1"/>
          <p:nvPr/>
        </p:nvSpPr>
        <p:spPr>
          <a:xfrm rot="-314229">
            <a:off x="4414538" y="1179932"/>
            <a:ext cx="2185624" cy="400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2"/>
                </a:solidFill>
              </a:rPr>
              <a:t>Dynamic programming</a:t>
            </a:r>
            <a:endParaRPr i="1">
              <a:solidFill>
                <a:schemeClr val="dk2"/>
              </a:solidFill>
            </a:endParaRPr>
          </a:p>
        </p:txBody>
      </p:sp>
      <p:cxnSp>
        <p:nvCxnSpPr>
          <p:cNvPr id="363" name="Google Shape;363;p43"/>
          <p:cNvCxnSpPr/>
          <p:nvPr/>
        </p:nvCxnSpPr>
        <p:spPr>
          <a:xfrm>
            <a:off x="4400800" y="2571750"/>
            <a:ext cx="2049600" cy="256200"/>
          </a:xfrm>
          <a:prstGeom prst="straightConnector1">
            <a:avLst/>
          </a:prstGeom>
          <a:noFill/>
          <a:ln w="19050" cap="flat" cmpd="sng">
            <a:solidFill>
              <a:schemeClr val="dk2"/>
            </a:solidFill>
            <a:prstDash val="solid"/>
            <a:round/>
            <a:headEnd type="none" w="med" len="med"/>
            <a:tailEnd type="triangle" w="med" len="med"/>
          </a:ln>
        </p:spPr>
      </p:cxnSp>
      <p:pic>
        <p:nvPicPr>
          <p:cNvPr id="364" name="Google Shape;364;p43"/>
          <p:cNvPicPr preferRelativeResize="0"/>
          <p:nvPr/>
        </p:nvPicPr>
        <p:blipFill>
          <a:blip r:embed="rId5">
            <a:alphaModFix/>
          </a:blip>
          <a:stretch>
            <a:fillRect/>
          </a:stretch>
        </p:blipFill>
        <p:spPr>
          <a:xfrm rot="-7655998">
            <a:off x="6659607" y="1995472"/>
            <a:ext cx="1605511" cy="1561605"/>
          </a:xfrm>
          <a:prstGeom prst="rect">
            <a:avLst/>
          </a:prstGeom>
          <a:noFill/>
          <a:ln>
            <a:noFill/>
          </a:ln>
        </p:spPr>
      </p:pic>
      <p:sp>
        <p:nvSpPr>
          <p:cNvPr id="365" name="Google Shape;365;p43"/>
          <p:cNvSpPr txBox="1"/>
          <p:nvPr/>
        </p:nvSpPr>
        <p:spPr>
          <a:xfrm rot="329175">
            <a:off x="4586131" y="2268227"/>
            <a:ext cx="2218462" cy="400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2"/>
                </a:solidFill>
              </a:rPr>
              <a:t>Linear programming</a:t>
            </a:r>
            <a:endParaRPr i="1">
              <a:solidFill>
                <a:schemeClr val="dk2"/>
              </a:solidFill>
            </a:endParaRPr>
          </a:p>
        </p:txBody>
      </p:sp>
      <p:sp>
        <p:nvSpPr>
          <p:cNvPr id="366" name="Google Shape;366;p43"/>
          <p:cNvSpPr/>
          <p:nvPr/>
        </p:nvSpPr>
        <p:spPr>
          <a:xfrm>
            <a:off x="8219375" y="1415800"/>
            <a:ext cx="673200" cy="74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7" name="Google Shape;367;p43"/>
          <p:cNvSpPr/>
          <p:nvPr/>
        </p:nvSpPr>
        <p:spPr>
          <a:xfrm>
            <a:off x="8159100" y="1519975"/>
            <a:ext cx="673200" cy="74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68" name="Google Shape;368;p43"/>
          <p:cNvCxnSpPr/>
          <p:nvPr/>
        </p:nvCxnSpPr>
        <p:spPr>
          <a:xfrm>
            <a:off x="4479775" y="813763"/>
            <a:ext cx="3957000" cy="1232700"/>
          </a:xfrm>
          <a:prstGeom prst="straightConnector1">
            <a:avLst/>
          </a:prstGeom>
          <a:noFill/>
          <a:ln w="19050" cap="flat" cmpd="sng">
            <a:solidFill>
              <a:srgbClr val="FF0000"/>
            </a:solidFill>
            <a:prstDash val="solid"/>
            <a:round/>
            <a:headEnd type="none" w="med" len="med"/>
            <a:tailEnd type="none" w="med" len="med"/>
          </a:ln>
        </p:spPr>
      </p:cxnSp>
      <p:cxnSp>
        <p:nvCxnSpPr>
          <p:cNvPr id="369" name="Google Shape;369;p43"/>
          <p:cNvCxnSpPr/>
          <p:nvPr/>
        </p:nvCxnSpPr>
        <p:spPr>
          <a:xfrm rot="10800000" flipH="1">
            <a:off x="4621125" y="843950"/>
            <a:ext cx="3948000" cy="1225500"/>
          </a:xfrm>
          <a:prstGeom prst="straightConnector1">
            <a:avLst/>
          </a:prstGeom>
          <a:noFill/>
          <a:ln w="19050" cap="flat" cmpd="sng">
            <a:solidFill>
              <a:srgbClr val="FF0000"/>
            </a:solidFill>
            <a:prstDash val="solid"/>
            <a:round/>
            <a:headEnd type="none" w="med" len="med"/>
            <a:tailEnd type="none" w="med" len="med"/>
          </a:ln>
        </p:spPr>
      </p:cxnSp>
      <p:sp>
        <p:nvSpPr>
          <p:cNvPr id="370" name="Google Shape;370;p43"/>
          <p:cNvSpPr txBox="1">
            <a:spLocks noGrp="1"/>
          </p:cNvSpPr>
          <p:nvPr>
            <p:ph type="body" idx="1"/>
          </p:nvPr>
        </p:nvSpPr>
        <p:spPr>
          <a:xfrm>
            <a:off x="509400" y="3453375"/>
            <a:ext cx="8125200" cy="15318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600" b="1" i="1"/>
              <a:t>Goal:</a:t>
            </a:r>
            <a:r>
              <a:rPr lang="en" sz="1600"/>
              <a:t> Design a </a:t>
            </a:r>
            <a:r>
              <a:rPr lang="en" sz="1600" i="1"/>
              <a:t>linear programming</a:t>
            </a:r>
            <a:r>
              <a:rPr lang="en" sz="1600"/>
              <a:t> formulation of the small parsimony problem which extends to </a:t>
            </a:r>
            <a:r>
              <a:rPr lang="en" sz="1600" i="1"/>
              <a:t>structured</a:t>
            </a:r>
            <a:r>
              <a:rPr lang="en" sz="1600"/>
              <a:t> reconstruction settings.</a:t>
            </a:r>
            <a:endParaRPr sz="1600"/>
          </a:p>
          <a:p>
            <a:pPr marL="457200" lvl="0" indent="-330200" algn="l" rtl="0">
              <a:spcBef>
                <a:spcPts val="0"/>
              </a:spcBef>
              <a:spcAft>
                <a:spcPts val="0"/>
              </a:spcAft>
              <a:buSzPts val="1600"/>
              <a:buChar char="●"/>
            </a:pPr>
            <a:r>
              <a:rPr lang="en" sz="1600"/>
              <a:t>Extends to structured problems using additional constraints and variables</a:t>
            </a:r>
            <a:endParaRPr sz="1600"/>
          </a:p>
          <a:p>
            <a:pPr marL="457200" lvl="0" indent="-330200" algn="l" rtl="0">
              <a:spcBef>
                <a:spcPts val="0"/>
              </a:spcBef>
              <a:spcAft>
                <a:spcPts val="0"/>
              </a:spcAft>
              <a:buSzPts val="1600"/>
              <a:buChar char="●"/>
            </a:pPr>
            <a:r>
              <a:rPr lang="en" sz="1600"/>
              <a:t>Follows approaches in theoretical computer science: e.g. state-of-the-art algorithms for maximum flow and spanning tree problems use linear programming</a:t>
            </a:r>
            <a:endParaRPr sz="1600"/>
          </a:p>
        </p:txBody>
      </p:sp>
      <p:sp>
        <p:nvSpPr>
          <p:cNvPr id="371" name="Google Shape;371;p43"/>
          <p:cNvSpPr/>
          <p:nvPr/>
        </p:nvSpPr>
        <p:spPr>
          <a:xfrm>
            <a:off x="632900" y="4028400"/>
            <a:ext cx="7946400" cy="864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2" name="Google Shape;37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6"/>
          <p:cNvSpPr txBox="1">
            <a:spLocks noGrp="1"/>
          </p:cNvSpPr>
          <p:nvPr>
            <p:ph type="body" idx="1"/>
          </p:nvPr>
        </p:nvSpPr>
        <p:spPr>
          <a:xfrm>
            <a:off x="239350" y="783450"/>
            <a:ext cx="4332600" cy="232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100"/>
              <a:t>Given a </a:t>
            </a:r>
            <a:r>
              <a:rPr lang="en" sz="2100" i="1"/>
              <a:t>phylogeny</a:t>
            </a:r>
            <a:r>
              <a:rPr lang="en" sz="2100"/>
              <a:t> and attributes of species at the present day, can we recover attributes of the ancestral species?</a:t>
            </a:r>
            <a:endParaRPr sz="2100"/>
          </a:p>
        </p:txBody>
      </p:sp>
      <p:pic>
        <p:nvPicPr>
          <p:cNvPr id="110" name="Google Shape;110;p26"/>
          <p:cNvPicPr preferRelativeResize="0"/>
          <p:nvPr/>
        </p:nvPicPr>
        <p:blipFill>
          <a:blip r:embed="rId3">
            <a:alphaModFix/>
          </a:blip>
          <a:stretch>
            <a:fillRect/>
          </a:stretch>
        </p:blipFill>
        <p:spPr>
          <a:xfrm>
            <a:off x="4922175" y="522262"/>
            <a:ext cx="4098975" cy="4098975"/>
          </a:xfrm>
          <a:prstGeom prst="rect">
            <a:avLst/>
          </a:prstGeom>
          <a:noFill/>
          <a:ln>
            <a:noFill/>
          </a:ln>
        </p:spPr>
      </p:pic>
      <p:sp>
        <p:nvSpPr>
          <p:cNvPr id="111" name="Google Shape;111;p26"/>
          <p:cNvSpPr/>
          <p:nvPr/>
        </p:nvSpPr>
        <p:spPr>
          <a:xfrm>
            <a:off x="6127850" y="2455050"/>
            <a:ext cx="120600" cy="116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p26"/>
          <p:cNvSpPr txBox="1"/>
          <p:nvPr/>
        </p:nvSpPr>
        <p:spPr>
          <a:xfrm rot="-1779686">
            <a:off x="5261968" y="406248"/>
            <a:ext cx="1251834" cy="4154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i="1">
                <a:solidFill>
                  <a:schemeClr val="dk2"/>
                </a:solidFill>
              </a:rPr>
              <a:t>Eukaryotes</a:t>
            </a:r>
            <a:endParaRPr sz="1500" b="1" i="1">
              <a:solidFill>
                <a:schemeClr val="dk2"/>
              </a:solidFill>
            </a:endParaRPr>
          </a:p>
        </p:txBody>
      </p:sp>
      <p:sp>
        <p:nvSpPr>
          <p:cNvPr id="113" name="Google Shape;113;p26"/>
          <p:cNvSpPr txBox="1"/>
          <p:nvPr/>
        </p:nvSpPr>
        <p:spPr>
          <a:xfrm rot="-4107521">
            <a:off x="4369288" y="1417672"/>
            <a:ext cx="1251729" cy="41564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i="1">
                <a:solidFill>
                  <a:schemeClr val="dk2"/>
                </a:solidFill>
              </a:rPr>
              <a:t>Archaea</a:t>
            </a:r>
            <a:endParaRPr sz="1500" b="1" i="1">
              <a:solidFill>
                <a:schemeClr val="dk2"/>
              </a:solidFill>
            </a:endParaRPr>
          </a:p>
        </p:txBody>
      </p:sp>
      <p:sp>
        <p:nvSpPr>
          <p:cNvPr id="114" name="Google Shape;114;p26"/>
          <p:cNvSpPr txBox="1">
            <a:spLocks noGrp="1"/>
          </p:cNvSpPr>
          <p:nvPr>
            <p:ph type="title"/>
          </p:nvPr>
        </p:nvSpPr>
        <p:spPr>
          <a:xfrm>
            <a:off x="239350" y="123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can we infer about the past?</a:t>
            </a:r>
            <a:endParaRPr/>
          </a:p>
        </p:txBody>
      </p:sp>
      <p:sp>
        <p:nvSpPr>
          <p:cNvPr id="115" name="Google Shape;115;p26"/>
          <p:cNvSpPr txBox="1"/>
          <p:nvPr/>
        </p:nvSpPr>
        <p:spPr>
          <a:xfrm rot="-2108309">
            <a:off x="7679250" y="4097179"/>
            <a:ext cx="133645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i="1">
                <a:solidFill>
                  <a:schemeClr val="dk2"/>
                </a:solidFill>
              </a:rPr>
              <a:t>Prokaryotes</a:t>
            </a:r>
            <a:endParaRPr sz="1500" b="1" i="1">
              <a:solidFill>
                <a:schemeClr val="dk2"/>
              </a:solidFill>
            </a:endParaRPr>
          </a:p>
        </p:txBody>
      </p:sp>
      <p:sp>
        <p:nvSpPr>
          <p:cNvPr id="116" name="Google Shape;11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4"/>
          <p:cNvSpPr/>
          <p:nvPr/>
        </p:nvSpPr>
        <p:spPr>
          <a:xfrm>
            <a:off x="463200" y="3465825"/>
            <a:ext cx="8217600" cy="1506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 name="Google Shape;378;p44"/>
          <p:cNvSpPr txBox="1">
            <a:spLocks noGrp="1"/>
          </p:cNvSpPr>
          <p:nvPr>
            <p:ph type="body" idx="1"/>
          </p:nvPr>
        </p:nvSpPr>
        <p:spPr>
          <a:xfrm>
            <a:off x="509400" y="3453375"/>
            <a:ext cx="8125200" cy="15318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600" b="1" i="1"/>
              <a:t>Goal:</a:t>
            </a:r>
            <a:r>
              <a:rPr lang="en" sz="1600"/>
              <a:t> Design a </a:t>
            </a:r>
            <a:r>
              <a:rPr lang="en" sz="1600" i="1"/>
              <a:t>linear programming</a:t>
            </a:r>
            <a:r>
              <a:rPr lang="en" sz="1600"/>
              <a:t> formulation of the small parsimony problem which extends to </a:t>
            </a:r>
            <a:r>
              <a:rPr lang="en" sz="1600" i="1"/>
              <a:t>structured</a:t>
            </a:r>
            <a:r>
              <a:rPr lang="en" sz="1600"/>
              <a:t> reconstruction settings.</a:t>
            </a:r>
            <a:endParaRPr sz="1600"/>
          </a:p>
          <a:p>
            <a:pPr marL="457200" lvl="0" indent="-330200" algn="l" rtl="0">
              <a:spcBef>
                <a:spcPts val="0"/>
              </a:spcBef>
              <a:spcAft>
                <a:spcPts val="0"/>
              </a:spcAft>
              <a:buSzPts val="1600"/>
              <a:buChar char="●"/>
            </a:pPr>
            <a:r>
              <a:rPr lang="en" sz="1600"/>
              <a:t>Extends to structured problems using additional constraints and variables</a:t>
            </a:r>
            <a:endParaRPr sz="1600"/>
          </a:p>
          <a:p>
            <a:pPr marL="457200" lvl="0" indent="-330200" algn="l" rtl="0">
              <a:spcBef>
                <a:spcPts val="0"/>
              </a:spcBef>
              <a:spcAft>
                <a:spcPts val="0"/>
              </a:spcAft>
              <a:buSzPts val="1600"/>
              <a:buChar char="●"/>
            </a:pPr>
            <a:r>
              <a:rPr lang="en" sz="1600"/>
              <a:t>Follows approaches in theoretical computer science: e.g. state-of-the-art algorithms for maximum flow and spanning tree problems use linear programming</a:t>
            </a:r>
            <a:endParaRPr sz="1600"/>
          </a:p>
        </p:txBody>
      </p:sp>
      <p:sp>
        <p:nvSpPr>
          <p:cNvPr id="379" name="Google Shape;379;p44"/>
          <p:cNvSpPr txBox="1">
            <a:spLocks noGrp="1"/>
          </p:cNvSpPr>
          <p:nvPr>
            <p:ph type="title"/>
          </p:nvPr>
        </p:nvSpPr>
        <p:spPr>
          <a:xfrm>
            <a:off x="311700" y="213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 linear programming approach to ancestral reconstruction</a:t>
            </a:r>
            <a:endParaRPr/>
          </a:p>
        </p:txBody>
      </p:sp>
      <p:pic>
        <p:nvPicPr>
          <p:cNvPr id="380" name="Google Shape;380;p44"/>
          <p:cNvPicPr preferRelativeResize="0"/>
          <p:nvPr/>
        </p:nvPicPr>
        <p:blipFill>
          <a:blip r:embed="rId3">
            <a:alphaModFix/>
          </a:blip>
          <a:stretch>
            <a:fillRect/>
          </a:stretch>
        </p:blipFill>
        <p:spPr>
          <a:xfrm>
            <a:off x="530350" y="1081037"/>
            <a:ext cx="3753075" cy="1897475"/>
          </a:xfrm>
          <a:prstGeom prst="rect">
            <a:avLst/>
          </a:prstGeom>
          <a:noFill/>
          <a:ln>
            <a:noFill/>
          </a:ln>
        </p:spPr>
      </p:pic>
      <p:cxnSp>
        <p:nvCxnSpPr>
          <p:cNvPr id="381" name="Google Shape;381;p44"/>
          <p:cNvCxnSpPr/>
          <p:nvPr/>
        </p:nvCxnSpPr>
        <p:spPr>
          <a:xfrm rot="10800000" flipH="1">
            <a:off x="4388725" y="1483025"/>
            <a:ext cx="2097900" cy="192900"/>
          </a:xfrm>
          <a:prstGeom prst="straightConnector1">
            <a:avLst/>
          </a:prstGeom>
          <a:noFill/>
          <a:ln w="19050" cap="flat" cmpd="sng">
            <a:solidFill>
              <a:schemeClr val="dk2"/>
            </a:solidFill>
            <a:prstDash val="solid"/>
            <a:round/>
            <a:headEnd type="none" w="med" len="med"/>
            <a:tailEnd type="triangle" w="med" len="med"/>
          </a:ln>
        </p:spPr>
      </p:cxnSp>
      <p:pic>
        <p:nvPicPr>
          <p:cNvPr id="382" name="Google Shape;382;p44" title="Screenshot 2025-04-15 at 9.24.56 AM.png"/>
          <p:cNvPicPr preferRelativeResize="0"/>
          <p:nvPr/>
        </p:nvPicPr>
        <p:blipFill>
          <a:blip r:embed="rId4">
            <a:alphaModFix/>
          </a:blip>
          <a:stretch>
            <a:fillRect/>
          </a:stretch>
        </p:blipFill>
        <p:spPr>
          <a:xfrm>
            <a:off x="6567775" y="786687"/>
            <a:ext cx="1869001" cy="1286863"/>
          </a:xfrm>
          <a:prstGeom prst="rect">
            <a:avLst/>
          </a:prstGeom>
          <a:noFill/>
          <a:ln>
            <a:noFill/>
          </a:ln>
        </p:spPr>
      </p:pic>
      <p:sp>
        <p:nvSpPr>
          <p:cNvPr id="383" name="Google Shape;383;p44"/>
          <p:cNvSpPr txBox="1"/>
          <p:nvPr/>
        </p:nvSpPr>
        <p:spPr>
          <a:xfrm rot="-314229">
            <a:off x="4414538" y="1179932"/>
            <a:ext cx="2185624" cy="400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2"/>
                </a:solidFill>
              </a:rPr>
              <a:t>Dynamic programming</a:t>
            </a:r>
            <a:endParaRPr i="1">
              <a:solidFill>
                <a:schemeClr val="dk2"/>
              </a:solidFill>
            </a:endParaRPr>
          </a:p>
        </p:txBody>
      </p:sp>
      <p:cxnSp>
        <p:nvCxnSpPr>
          <p:cNvPr id="384" name="Google Shape;384;p44"/>
          <p:cNvCxnSpPr/>
          <p:nvPr/>
        </p:nvCxnSpPr>
        <p:spPr>
          <a:xfrm>
            <a:off x="4400800" y="2571750"/>
            <a:ext cx="2049600" cy="256200"/>
          </a:xfrm>
          <a:prstGeom prst="straightConnector1">
            <a:avLst/>
          </a:prstGeom>
          <a:noFill/>
          <a:ln w="19050" cap="flat" cmpd="sng">
            <a:solidFill>
              <a:schemeClr val="dk2"/>
            </a:solidFill>
            <a:prstDash val="solid"/>
            <a:round/>
            <a:headEnd type="none" w="med" len="med"/>
            <a:tailEnd type="triangle" w="med" len="med"/>
          </a:ln>
        </p:spPr>
      </p:cxnSp>
      <p:pic>
        <p:nvPicPr>
          <p:cNvPr id="385" name="Google Shape;385;p44"/>
          <p:cNvPicPr preferRelativeResize="0"/>
          <p:nvPr/>
        </p:nvPicPr>
        <p:blipFill>
          <a:blip r:embed="rId5">
            <a:alphaModFix/>
          </a:blip>
          <a:stretch>
            <a:fillRect/>
          </a:stretch>
        </p:blipFill>
        <p:spPr>
          <a:xfrm rot="-7655998">
            <a:off x="6659607" y="1995472"/>
            <a:ext cx="1605511" cy="1561605"/>
          </a:xfrm>
          <a:prstGeom prst="rect">
            <a:avLst/>
          </a:prstGeom>
          <a:noFill/>
          <a:ln>
            <a:noFill/>
          </a:ln>
        </p:spPr>
      </p:pic>
      <p:sp>
        <p:nvSpPr>
          <p:cNvPr id="386" name="Google Shape;386;p44"/>
          <p:cNvSpPr txBox="1"/>
          <p:nvPr/>
        </p:nvSpPr>
        <p:spPr>
          <a:xfrm rot="329175">
            <a:off x="4586131" y="2268227"/>
            <a:ext cx="2218462" cy="400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2"/>
                </a:solidFill>
              </a:rPr>
              <a:t>Linear programming</a:t>
            </a:r>
            <a:endParaRPr i="1">
              <a:solidFill>
                <a:schemeClr val="dk2"/>
              </a:solidFill>
            </a:endParaRPr>
          </a:p>
        </p:txBody>
      </p:sp>
      <p:sp>
        <p:nvSpPr>
          <p:cNvPr id="387" name="Google Shape;387;p44"/>
          <p:cNvSpPr/>
          <p:nvPr/>
        </p:nvSpPr>
        <p:spPr>
          <a:xfrm>
            <a:off x="8219375" y="1415800"/>
            <a:ext cx="673200" cy="74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8" name="Google Shape;388;p44"/>
          <p:cNvSpPr/>
          <p:nvPr/>
        </p:nvSpPr>
        <p:spPr>
          <a:xfrm>
            <a:off x="8159100" y="1519975"/>
            <a:ext cx="673200" cy="74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89" name="Google Shape;389;p44"/>
          <p:cNvCxnSpPr/>
          <p:nvPr/>
        </p:nvCxnSpPr>
        <p:spPr>
          <a:xfrm>
            <a:off x="4479775" y="813763"/>
            <a:ext cx="3957000" cy="1232700"/>
          </a:xfrm>
          <a:prstGeom prst="straightConnector1">
            <a:avLst/>
          </a:prstGeom>
          <a:noFill/>
          <a:ln w="19050" cap="flat" cmpd="sng">
            <a:solidFill>
              <a:srgbClr val="FF0000"/>
            </a:solidFill>
            <a:prstDash val="solid"/>
            <a:round/>
            <a:headEnd type="none" w="med" len="med"/>
            <a:tailEnd type="none" w="med" len="med"/>
          </a:ln>
        </p:spPr>
      </p:cxnSp>
      <p:cxnSp>
        <p:nvCxnSpPr>
          <p:cNvPr id="390" name="Google Shape;390;p44"/>
          <p:cNvCxnSpPr/>
          <p:nvPr/>
        </p:nvCxnSpPr>
        <p:spPr>
          <a:xfrm rot="10800000" flipH="1">
            <a:off x="4621125" y="843950"/>
            <a:ext cx="3948000" cy="1225500"/>
          </a:xfrm>
          <a:prstGeom prst="straightConnector1">
            <a:avLst/>
          </a:prstGeom>
          <a:noFill/>
          <a:ln w="19050" cap="flat" cmpd="sng">
            <a:solidFill>
              <a:srgbClr val="FF0000"/>
            </a:solidFill>
            <a:prstDash val="solid"/>
            <a:round/>
            <a:headEnd type="none" w="med" len="med"/>
            <a:tailEnd type="none" w="med" len="med"/>
          </a:ln>
        </p:spPr>
      </p:cxnSp>
      <p:sp>
        <p:nvSpPr>
          <p:cNvPr id="391" name="Google Shape;391;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5"/>
          <p:cNvSpPr txBox="1">
            <a:spLocks noGrp="1"/>
          </p:cNvSpPr>
          <p:nvPr>
            <p:ph type="title"/>
          </p:nvPr>
        </p:nvSpPr>
        <p:spPr>
          <a:xfrm>
            <a:off x="311700" y="123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 linear program for the small parsimony problem</a:t>
            </a:r>
            <a:endParaRPr/>
          </a:p>
        </p:txBody>
      </p:sp>
      <p:sp>
        <p:nvSpPr>
          <p:cNvPr id="397" name="Google Shape;397;p45"/>
          <p:cNvSpPr txBox="1"/>
          <p:nvPr/>
        </p:nvSpPr>
        <p:spPr>
          <a:xfrm>
            <a:off x="442025" y="2532869"/>
            <a:ext cx="7993800" cy="7248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95000"/>
              </a:lnSpc>
              <a:spcBef>
                <a:spcPts val="0"/>
              </a:spcBef>
              <a:spcAft>
                <a:spcPts val="1200"/>
              </a:spcAft>
              <a:buNone/>
            </a:pPr>
            <a:r>
              <a:rPr lang="en" sz="1600" b="1">
                <a:solidFill>
                  <a:schemeClr val="dk1"/>
                </a:solidFill>
              </a:rPr>
              <a:t>Theorem (Informal). </a:t>
            </a:r>
            <a:r>
              <a:rPr lang="en" sz="1600" i="1">
                <a:solidFill>
                  <a:schemeClr val="dk1"/>
                </a:solidFill>
              </a:rPr>
              <a:t>The small parsimony problem is solved with a linear program containing O(nm</a:t>
            </a:r>
            <a:r>
              <a:rPr lang="en" sz="1600" i="1" baseline="30000">
                <a:solidFill>
                  <a:schemeClr val="dk1"/>
                </a:solidFill>
              </a:rPr>
              <a:t>2</a:t>
            </a:r>
            <a:r>
              <a:rPr lang="en" sz="1600" i="1">
                <a:solidFill>
                  <a:schemeClr val="dk1"/>
                </a:solidFill>
              </a:rPr>
              <a:t>) variables and constraints.</a:t>
            </a:r>
            <a:endParaRPr sz="1600" i="1">
              <a:solidFill>
                <a:srgbClr val="000000"/>
              </a:solidFill>
            </a:endParaRPr>
          </a:p>
        </p:txBody>
      </p:sp>
      <p:pic>
        <p:nvPicPr>
          <p:cNvPr id="398" name="Google Shape;398;p45"/>
          <p:cNvPicPr preferRelativeResize="0"/>
          <p:nvPr/>
        </p:nvPicPr>
        <p:blipFill>
          <a:blip r:embed="rId3">
            <a:alphaModFix/>
          </a:blip>
          <a:stretch>
            <a:fillRect/>
          </a:stretch>
        </p:blipFill>
        <p:spPr>
          <a:xfrm>
            <a:off x="577297" y="796925"/>
            <a:ext cx="3191903" cy="1613200"/>
          </a:xfrm>
          <a:prstGeom prst="rect">
            <a:avLst/>
          </a:prstGeom>
          <a:noFill/>
          <a:ln>
            <a:noFill/>
          </a:ln>
        </p:spPr>
      </p:pic>
      <p:pic>
        <p:nvPicPr>
          <p:cNvPr id="399" name="Google Shape;399;p45"/>
          <p:cNvPicPr preferRelativeResize="0"/>
          <p:nvPr/>
        </p:nvPicPr>
        <p:blipFill>
          <a:blip r:embed="rId4">
            <a:alphaModFix/>
          </a:blip>
          <a:stretch>
            <a:fillRect/>
          </a:stretch>
        </p:blipFill>
        <p:spPr>
          <a:xfrm>
            <a:off x="6476225" y="3389650"/>
            <a:ext cx="1938104" cy="1613200"/>
          </a:xfrm>
          <a:prstGeom prst="rect">
            <a:avLst/>
          </a:prstGeom>
          <a:noFill/>
          <a:ln>
            <a:noFill/>
          </a:ln>
        </p:spPr>
      </p:pic>
      <p:cxnSp>
        <p:nvCxnSpPr>
          <p:cNvPr id="400" name="Google Shape;400;p45"/>
          <p:cNvCxnSpPr/>
          <p:nvPr/>
        </p:nvCxnSpPr>
        <p:spPr>
          <a:xfrm>
            <a:off x="4039650" y="1810200"/>
            <a:ext cx="2095800" cy="0"/>
          </a:xfrm>
          <a:prstGeom prst="straightConnector1">
            <a:avLst/>
          </a:prstGeom>
          <a:noFill/>
          <a:ln w="19050" cap="flat" cmpd="sng">
            <a:solidFill>
              <a:schemeClr val="dk2"/>
            </a:solidFill>
            <a:prstDash val="solid"/>
            <a:round/>
            <a:headEnd type="none" w="med" len="med"/>
            <a:tailEnd type="triangle" w="med" len="med"/>
          </a:ln>
        </p:spPr>
      </p:cxnSp>
      <p:sp>
        <p:nvSpPr>
          <p:cNvPr id="401" name="Google Shape;401;p45"/>
          <p:cNvSpPr txBox="1"/>
          <p:nvPr/>
        </p:nvSpPr>
        <p:spPr>
          <a:xfrm rot="-782">
            <a:off x="3769200" y="914953"/>
            <a:ext cx="2636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i="1">
                <a:solidFill>
                  <a:schemeClr val="dk2"/>
                </a:solidFill>
              </a:rPr>
              <a:t>Theorem. </a:t>
            </a:r>
            <a:r>
              <a:rPr lang="en" i="1">
                <a:solidFill>
                  <a:schemeClr val="dk2"/>
                </a:solidFill>
              </a:rPr>
              <a:t>Polynomial sized linear programming formulation</a:t>
            </a:r>
            <a:endParaRPr i="1">
              <a:solidFill>
                <a:schemeClr val="dk2"/>
              </a:solidFill>
            </a:endParaRPr>
          </a:p>
        </p:txBody>
      </p:sp>
      <p:pic>
        <p:nvPicPr>
          <p:cNvPr id="402" name="Google Shape;402;p45"/>
          <p:cNvPicPr preferRelativeResize="0"/>
          <p:nvPr/>
        </p:nvPicPr>
        <p:blipFill>
          <a:blip r:embed="rId5">
            <a:alphaModFix/>
          </a:blip>
          <a:stretch>
            <a:fillRect/>
          </a:stretch>
        </p:blipFill>
        <p:spPr>
          <a:xfrm rot="-7656585">
            <a:off x="6283645" y="539568"/>
            <a:ext cx="2014270" cy="1959363"/>
          </a:xfrm>
          <a:prstGeom prst="rect">
            <a:avLst/>
          </a:prstGeom>
          <a:noFill/>
          <a:ln>
            <a:noFill/>
          </a:ln>
        </p:spPr>
      </p:pic>
      <p:cxnSp>
        <p:nvCxnSpPr>
          <p:cNvPr id="403" name="Google Shape;403;p45"/>
          <p:cNvCxnSpPr/>
          <p:nvPr/>
        </p:nvCxnSpPr>
        <p:spPr>
          <a:xfrm>
            <a:off x="231050" y="3285000"/>
            <a:ext cx="8679600" cy="0"/>
          </a:xfrm>
          <a:prstGeom prst="straightConnector1">
            <a:avLst/>
          </a:prstGeom>
          <a:noFill/>
          <a:ln w="9525" cap="flat" cmpd="sng">
            <a:solidFill>
              <a:schemeClr val="dk2"/>
            </a:solidFill>
            <a:prstDash val="solid"/>
            <a:round/>
            <a:headEnd type="none" w="med" len="med"/>
            <a:tailEnd type="none" w="med" len="med"/>
          </a:ln>
        </p:spPr>
      </p:cxnSp>
      <p:sp>
        <p:nvSpPr>
          <p:cNvPr id="404" name="Google Shape;404;p45"/>
          <p:cNvSpPr txBox="1"/>
          <p:nvPr/>
        </p:nvSpPr>
        <p:spPr>
          <a:xfrm>
            <a:off x="442025" y="3389650"/>
            <a:ext cx="6103800" cy="1964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b="1">
                <a:solidFill>
                  <a:schemeClr val="dk1"/>
                </a:solidFill>
              </a:rPr>
              <a:t>Key Technical Ideas:</a:t>
            </a:r>
            <a:endParaRPr sz="1600" b="1">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Introduce the </a:t>
            </a:r>
            <a:r>
              <a:rPr lang="en" sz="1600" i="1">
                <a:solidFill>
                  <a:schemeClr val="dk1"/>
                </a:solidFill>
              </a:rPr>
              <a:t>tree labeling polytope </a:t>
            </a:r>
            <a:r>
              <a:rPr lang="en" sz="1600">
                <a:solidFill>
                  <a:schemeClr val="dk1"/>
                </a:solidFill>
              </a:rPr>
              <a:t>whose vertices </a:t>
            </a:r>
            <a:r>
              <a:rPr lang="en" sz="1600" b="1" i="1">
                <a:solidFill>
                  <a:schemeClr val="dk1"/>
                </a:solidFill>
              </a:rPr>
              <a:t>χ(ℓ)</a:t>
            </a:r>
            <a:r>
              <a:rPr lang="en" sz="1600">
                <a:solidFill>
                  <a:schemeClr val="dk1"/>
                </a:solidFill>
              </a:rPr>
              <a:t> are in one-to-one correspondence with the tree labelings </a:t>
            </a:r>
            <a:r>
              <a:rPr lang="en" sz="1600" b="1" i="1">
                <a:solidFill>
                  <a:schemeClr val="dk1"/>
                </a:solidFill>
              </a:rPr>
              <a:t>ℓ</a:t>
            </a:r>
            <a:r>
              <a:rPr lang="en" sz="1600" i="1">
                <a:solidFill>
                  <a:schemeClr val="dk1"/>
                </a:solidFill>
              </a:rPr>
              <a:t>.</a:t>
            </a:r>
            <a:endParaRPr sz="1600" i="1">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Use a primal-dual packing argument to show that the tree labeling polytope has a polynomial-sized description</a:t>
            </a:r>
            <a:endParaRPr sz="1600">
              <a:solidFill>
                <a:schemeClr val="dk1"/>
              </a:solidFill>
            </a:endParaRPr>
          </a:p>
          <a:p>
            <a:pPr marL="0" lvl="0" indent="0" algn="l" rtl="0">
              <a:spcBef>
                <a:spcPts val="1200"/>
              </a:spcBef>
              <a:spcAft>
                <a:spcPts val="0"/>
              </a:spcAft>
              <a:buNone/>
            </a:pPr>
            <a:endParaRPr sz="1600">
              <a:solidFill>
                <a:schemeClr val="dk2"/>
              </a:solidFill>
            </a:endParaRPr>
          </a:p>
        </p:txBody>
      </p:sp>
      <p:sp>
        <p:nvSpPr>
          <p:cNvPr id="405" name="Google Shape;405;p45"/>
          <p:cNvSpPr/>
          <p:nvPr/>
        </p:nvSpPr>
        <p:spPr>
          <a:xfrm rot="-10790633">
            <a:off x="6405899" y="3796754"/>
            <a:ext cx="440402" cy="584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6" name="Google Shape;406;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407" name="Google Shape;407;p45"/>
          <p:cNvSpPr/>
          <p:nvPr/>
        </p:nvSpPr>
        <p:spPr>
          <a:xfrm rot="-10791144">
            <a:off x="-14" y="3400600"/>
            <a:ext cx="8501428" cy="2090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6"/>
          <p:cNvSpPr txBox="1">
            <a:spLocks noGrp="1"/>
          </p:cNvSpPr>
          <p:nvPr>
            <p:ph type="title"/>
          </p:nvPr>
        </p:nvSpPr>
        <p:spPr>
          <a:xfrm>
            <a:off x="311700" y="123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 linear program for the small parsimony problem</a:t>
            </a:r>
            <a:endParaRPr/>
          </a:p>
        </p:txBody>
      </p:sp>
      <p:sp>
        <p:nvSpPr>
          <p:cNvPr id="413" name="Google Shape;413;p46"/>
          <p:cNvSpPr txBox="1"/>
          <p:nvPr/>
        </p:nvSpPr>
        <p:spPr>
          <a:xfrm>
            <a:off x="442025" y="2532869"/>
            <a:ext cx="7993800" cy="7248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95000"/>
              </a:lnSpc>
              <a:spcBef>
                <a:spcPts val="0"/>
              </a:spcBef>
              <a:spcAft>
                <a:spcPts val="1200"/>
              </a:spcAft>
              <a:buNone/>
            </a:pPr>
            <a:r>
              <a:rPr lang="en" sz="1600" b="1">
                <a:solidFill>
                  <a:schemeClr val="dk1"/>
                </a:solidFill>
              </a:rPr>
              <a:t>Theorem (Informal). </a:t>
            </a:r>
            <a:r>
              <a:rPr lang="en" sz="1600" i="1">
                <a:solidFill>
                  <a:schemeClr val="dk1"/>
                </a:solidFill>
              </a:rPr>
              <a:t>The small parsimony problem is solved with a linear program containing O(nm</a:t>
            </a:r>
            <a:r>
              <a:rPr lang="en" sz="1600" i="1" baseline="30000">
                <a:solidFill>
                  <a:schemeClr val="dk1"/>
                </a:solidFill>
              </a:rPr>
              <a:t>2</a:t>
            </a:r>
            <a:r>
              <a:rPr lang="en" sz="1600" i="1">
                <a:solidFill>
                  <a:schemeClr val="dk1"/>
                </a:solidFill>
              </a:rPr>
              <a:t>) variables and constraints.</a:t>
            </a:r>
            <a:endParaRPr sz="1600" i="1">
              <a:solidFill>
                <a:srgbClr val="000000"/>
              </a:solidFill>
            </a:endParaRPr>
          </a:p>
        </p:txBody>
      </p:sp>
      <p:pic>
        <p:nvPicPr>
          <p:cNvPr id="414" name="Google Shape;414;p46"/>
          <p:cNvPicPr preferRelativeResize="0"/>
          <p:nvPr/>
        </p:nvPicPr>
        <p:blipFill>
          <a:blip r:embed="rId3">
            <a:alphaModFix/>
          </a:blip>
          <a:stretch>
            <a:fillRect/>
          </a:stretch>
        </p:blipFill>
        <p:spPr>
          <a:xfrm>
            <a:off x="577297" y="796925"/>
            <a:ext cx="3191903" cy="1613200"/>
          </a:xfrm>
          <a:prstGeom prst="rect">
            <a:avLst/>
          </a:prstGeom>
          <a:noFill/>
          <a:ln>
            <a:noFill/>
          </a:ln>
        </p:spPr>
      </p:pic>
      <p:pic>
        <p:nvPicPr>
          <p:cNvPr id="415" name="Google Shape;415;p46"/>
          <p:cNvPicPr preferRelativeResize="0"/>
          <p:nvPr/>
        </p:nvPicPr>
        <p:blipFill>
          <a:blip r:embed="rId4">
            <a:alphaModFix/>
          </a:blip>
          <a:stretch>
            <a:fillRect/>
          </a:stretch>
        </p:blipFill>
        <p:spPr>
          <a:xfrm>
            <a:off x="6476225" y="3389650"/>
            <a:ext cx="1938104" cy="1613200"/>
          </a:xfrm>
          <a:prstGeom prst="rect">
            <a:avLst/>
          </a:prstGeom>
          <a:noFill/>
          <a:ln>
            <a:noFill/>
          </a:ln>
        </p:spPr>
      </p:pic>
      <p:cxnSp>
        <p:nvCxnSpPr>
          <p:cNvPr id="416" name="Google Shape;416;p46"/>
          <p:cNvCxnSpPr/>
          <p:nvPr/>
        </p:nvCxnSpPr>
        <p:spPr>
          <a:xfrm>
            <a:off x="4039650" y="1810200"/>
            <a:ext cx="2095800" cy="0"/>
          </a:xfrm>
          <a:prstGeom prst="straightConnector1">
            <a:avLst/>
          </a:prstGeom>
          <a:noFill/>
          <a:ln w="19050" cap="flat" cmpd="sng">
            <a:solidFill>
              <a:schemeClr val="dk2"/>
            </a:solidFill>
            <a:prstDash val="solid"/>
            <a:round/>
            <a:headEnd type="none" w="med" len="med"/>
            <a:tailEnd type="triangle" w="med" len="med"/>
          </a:ln>
        </p:spPr>
      </p:cxnSp>
      <p:sp>
        <p:nvSpPr>
          <p:cNvPr id="417" name="Google Shape;417;p46"/>
          <p:cNvSpPr txBox="1"/>
          <p:nvPr/>
        </p:nvSpPr>
        <p:spPr>
          <a:xfrm rot="-782">
            <a:off x="3769200" y="914953"/>
            <a:ext cx="2636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i="1">
                <a:solidFill>
                  <a:schemeClr val="dk2"/>
                </a:solidFill>
              </a:rPr>
              <a:t>Theorem. </a:t>
            </a:r>
            <a:r>
              <a:rPr lang="en" i="1">
                <a:solidFill>
                  <a:schemeClr val="dk2"/>
                </a:solidFill>
              </a:rPr>
              <a:t>Polynomial sized linear programming formulation</a:t>
            </a:r>
            <a:endParaRPr i="1">
              <a:solidFill>
                <a:schemeClr val="dk2"/>
              </a:solidFill>
            </a:endParaRPr>
          </a:p>
        </p:txBody>
      </p:sp>
      <p:pic>
        <p:nvPicPr>
          <p:cNvPr id="418" name="Google Shape;418;p46"/>
          <p:cNvPicPr preferRelativeResize="0"/>
          <p:nvPr/>
        </p:nvPicPr>
        <p:blipFill>
          <a:blip r:embed="rId5">
            <a:alphaModFix/>
          </a:blip>
          <a:stretch>
            <a:fillRect/>
          </a:stretch>
        </p:blipFill>
        <p:spPr>
          <a:xfrm rot="-7656585">
            <a:off x="6283645" y="539568"/>
            <a:ext cx="2014270" cy="1959363"/>
          </a:xfrm>
          <a:prstGeom prst="rect">
            <a:avLst/>
          </a:prstGeom>
          <a:noFill/>
          <a:ln>
            <a:noFill/>
          </a:ln>
        </p:spPr>
      </p:pic>
      <p:cxnSp>
        <p:nvCxnSpPr>
          <p:cNvPr id="419" name="Google Shape;419;p46"/>
          <p:cNvCxnSpPr/>
          <p:nvPr/>
        </p:nvCxnSpPr>
        <p:spPr>
          <a:xfrm>
            <a:off x="231050" y="3285000"/>
            <a:ext cx="8679600" cy="0"/>
          </a:xfrm>
          <a:prstGeom prst="straightConnector1">
            <a:avLst/>
          </a:prstGeom>
          <a:noFill/>
          <a:ln w="9525" cap="flat" cmpd="sng">
            <a:solidFill>
              <a:schemeClr val="dk2"/>
            </a:solidFill>
            <a:prstDash val="solid"/>
            <a:round/>
            <a:headEnd type="none" w="med" len="med"/>
            <a:tailEnd type="none" w="med" len="med"/>
          </a:ln>
        </p:spPr>
      </p:cxnSp>
      <p:sp>
        <p:nvSpPr>
          <p:cNvPr id="420" name="Google Shape;420;p46"/>
          <p:cNvSpPr txBox="1"/>
          <p:nvPr/>
        </p:nvSpPr>
        <p:spPr>
          <a:xfrm>
            <a:off x="442025" y="3389650"/>
            <a:ext cx="6103800" cy="1964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b="1">
                <a:solidFill>
                  <a:schemeClr val="dk1"/>
                </a:solidFill>
              </a:rPr>
              <a:t>Key Technical Ideas:</a:t>
            </a:r>
            <a:endParaRPr sz="1600" b="1">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Introduce the </a:t>
            </a:r>
            <a:r>
              <a:rPr lang="en" sz="1600" i="1">
                <a:solidFill>
                  <a:schemeClr val="dk1"/>
                </a:solidFill>
              </a:rPr>
              <a:t>tree labeling polytope </a:t>
            </a:r>
            <a:r>
              <a:rPr lang="en" sz="1600">
                <a:solidFill>
                  <a:schemeClr val="dk1"/>
                </a:solidFill>
              </a:rPr>
              <a:t>whose vertices </a:t>
            </a:r>
            <a:r>
              <a:rPr lang="en" sz="1600" b="1" i="1">
                <a:solidFill>
                  <a:schemeClr val="dk1"/>
                </a:solidFill>
              </a:rPr>
              <a:t>χ(ℓ)</a:t>
            </a:r>
            <a:r>
              <a:rPr lang="en" sz="1600">
                <a:solidFill>
                  <a:schemeClr val="dk1"/>
                </a:solidFill>
              </a:rPr>
              <a:t> are in one-to-one correspondence with the tree labelings </a:t>
            </a:r>
            <a:r>
              <a:rPr lang="en" sz="1600" b="1" i="1">
                <a:solidFill>
                  <a:schemeClr val="dk1"/>
                </a:solidFill>
              </a:rPr>
              <a:t>ℓ</a:t>
            </a:r>
            <a:r>
              <a:rPr lang="en" sz="1600" i="1">
                <a:solidFill>
                  <a:schemeClr val="dk1"/>
                </a:solidFill>
              </a:rPr>
              <a:t>.</a:t>
            </a:r>
            <a:endParaRPr sz="1600" i="1">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Use a primal-dual packing argument to show that the tree labeling polytope has a polynomial-sized description</a:t>
            </a:r>
            <a:endParaRPr sz="1600">
              <a:solidFill>
                <a:schemeClr val="dk1"/>
              </a:solidFill>
            </a:endParaRPr>
          </a:p>
          <a:p>
            <a:pPr marL="0" lvl="0" indent="0" algn="l" rtl="0">
              <a:spcBef>
                <a:spcPts val="1200"/>
              </a:spcBef>
              <a:spcAft>
                <a:spcPts val="0"/>
              </a:spcAft>
              <a:buNone/>
            </a:pPr>
            <a:endParaRPr sz="1600">
              <a:solidFill>
                <a:schemeClr val="dk2"/>
              </a:solidFill>
            </a:endParaRPr>
          </a:p>
        </p:txBody>
      </p:sp>
      <p:sp>
        <p:nvSpPr>
          <p:cNvPr id="421" name="Google Shape;421;p46"/>
          <p:cNvSpPr/>
          <p:nvPr/>
        </p:nvSpPr>
        <p:spPr>
          <a:xfrm rot="-10790633">
            <a:off x="6405899" y="3796754"/>
            <a:ext cx="440402" cy="584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2" name="Google Shape;42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423" name="Google Shape;423;p46"/>
          <p:cNvSpPr/>
          <p:nvPr/>
        </p:nvSpPr>
        <p:spPr>
          <a:xfrm rot="-10790729">
            <a:off x="6290099" y="4663975"/>
            <a:ext cx="556202" cy="472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7"/>
          <p:cNvSpPr/>
          <p:nvPr/>
        </p:nvSpPr>
        <p:spPr>
          <a:xfrm rot="1319115">
            <a:off x="8764217" y="1198671"/>
            <a:ext cx="52088" cy="138771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9" name="Google Shape;429;p47"/>
          <p:cNvSpPr/>
          <p:nvPr/>
        </p:nvSpPr>
        <p:spPr>
          <a:xfrm rot="9091254">
            <a:off x="8834351" y="2820823"/>
            <a:ext cx="52219" cy="138769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30" name="Google Shape;430;p47"/>
          <p:cNvCxnSpPr/>
          <p:nvPr/>
        </p:nvCxnSpPr>
        <p:spPr>
          <a:xfrm>
            <a:off x="6086275" y="985775"/>
            <a:ext cx="0" cy="4053300"/>
          </a:xfrm>
          <a:prstGeom prst="straightConnector1">
            <a:avLst/>
          </a:prstGeom>
          <a:noFill/>
          <a:ln w="19050" cap="flat" cmpd="sng">
            <a:solidFill>
              <a:schemeClr val="dk2"/>
            </a:solidFill>
            <a:prstDash val="solid"/>
            <a:round/>
            <a:headEnd type="none" w="med" len="med"/>
            <a:tailEnd type="none" w="med" len="med"/>
          </a:ln>
        </p:spPr>
      </p:cxnSp>
      <p:cxnSp>
        <p:nvCxnSpPr>
          <p:cNvPr id="431" name="Google Shape;431;p47"/>
          <p:cNvCxnSpPr/>
          <p:nvPr/>
        </p:nvCxnSpPr>
        <p:spPr>
          <a:xfrm>
            <a:off x="3300550" y="940375"/>
            <a:ext cx="0" cy="3952800"/>
          </a:xfrm>
          <a:prstGeom prst="straightConnector1">
            <a:avLst/>
          </a:prstGeom>
          <a:noFill/>
          <a:ln w="19050" cap="flat" cmpd="sng">
            <a:solidFill>
              <a:schemeClr val="dk2"/>
            </a:solidFill>
            <a:prstDash val="solid"/>
            <a:round/>
            <a:headEnd type="none" w="med" len="med"/>
            <a:tailEnd type="none" w="med" len="med"/>
          </a:ln>
        </p:spPr>
      </p:cxnSp>
      <p:sp>
        <p:nvSpPr>
          <p:cNvPr id="432" name="Google Shape;432;p47"/>
          <p:cNvSpPr/>
          <p:nvPr/>
        </p:nvSpPr>
        <p:spPr>
          <a:xfrm rot="9093586">
            <a:off x="51452" y="8955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3" name="Google Shape;433;p47"/>
          <p:cNvSpPr/>
          <p:nvPr/>
        </p:nvSpPr>
        <p:spPr>
          <a:xfrm rot="9093586">
            <a:off x="104352" y="29635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4" name="Google Shape;434;p47"/>
          <p:cNvSpPr txBox="1">
            <a:spLocks noGrp="1"/>
          </p:cNvSpPr>
          <p:nvPr>
            <p:ph type="title"/>
          </p:nvPr>
        </p:nvSpPr>
        <p:spPr>
          <a:xfrm>
            <a:off x="311700" y="83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220"/>
              <a:t>Algorithms for structured ancestral reconstruction problems using the tree labeling polytope</a:t>
            </a:r>
            <a:endParaRPr sz="2220"/>
          </a:p>
          <a:p>
            <a:pPr marL="0" lvl="0" indent="0" algn="l" rtl="0">
              <a:spcBef>
                <a:spcPts val="0"/>
              </a:spcBef>
              <a:spcAft>
                <a:spcPts val="0"/>
              </a:spcAft>
              <a:buSzPts val="990"/>
              <a:buNone/>
            </a:pPr>
            <a:endParaRPr sz="2220"/>
          </a:p>
        </p:txBody>
      </p:sp>
      <p:pic>
        <p:nvPicPr>
          <p:cNvPr id="435" name="Google Shape;435;p47" title="Screenshot 2025-04-15 at 10.12.52 AM.png"/>
          <p:cNvPicPr preferRelativeResize="0"/>
          <p:nvPr/>
        </p:nvPicPr>
        <p:blipFill>
          <a:blip r:embed="rId3">
            <a:alphaModFix/>
          </a:blip>
          <a:stretch>
            <a:fillRect/>
          </a:stretch>
        </p:blipFill>
        <p:spPr>
          <a:xfrm>
            <a:off x="3655173" y="3235092"/>
            <a:ext cx="2202641" cy="1734890"/>
          </a:xfrm>
          <a:prstGeom prst="rect">
            <a:avLst/>
          </a:prstGeom>
          <a:noFill/>
          <a:ln>
            <a:noFill/>
          </a:ln>
        </p:spPr>
      </p:pic>
      <p:pic>
        <p:nvPicPr>
          <p:cNvPr id="436" name="Google Shape;436;p47"/>
          <p:cNvPicPr preferRelativeResize="0"/>
          <p:nvPr/>
        </p:nvPicPr>
        <p:blipFill>
          <a:blip r:embed="rId4">
            <a:alphaModFix/>
          </a:blip>
          <a:stretch>
            <a:fillRect/>
          </a:stretch>
        </p:blipFill>
        <p:spPr>
          <a:xfrm>
            <a:off x="3818614" y="2021936"/>
            <a:ext cx="1749602" cy="1213152"/>
          </a:xfrm>
          <a:prstGeom prst="rect">
            <a:avLst/>
          </a:prstGeom>
          <a:noFill/>
          <a:ln>
            <a:noFill/>
          </a:ln>
        </p:spPr>
      </p:pic>
      <p:sp>
        <p:nvSpPr>
          <p:cNvPr id="437" name="Google Shape;437;p47"/>
          <p:cNvSpPr/>
          <p:nvPr/>
        </p:nvSpPr>
        <p:spPr>
          <a:xfrm rot="1321039">
            <a:off x="3408103" y="2272455"/>
            <a:ext cx="280885" cy="25598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8" name="Google Shape;438;p47"/>
          <p:cNvSpPr txBox="1"/>
          <p:nvPr/>
        </p:nvSpPr>
        <p:spPr>
          <a:xfrm>
            <a:off x="3350500" y="949900"/>
            <a:ext cx="27906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Algorithm for </a:t>
            </a:r>
            <a:r>
              <a:rPr lang="en" sz="1300" b="1" i="1">
                <a:solidFill>
                  <a:schemeClr val="dk2"/>
                </a:solidFill>
              </a:rPr>
              <a:t>softwired small parsimony problem</a:t>
            </a:r>
            <a:r>
              <a:rPr lang="en" sz="1300" i="1">
                <a:solidFill>
                  <a:schemeClr val="dk2"/>
                </a:solidFill>
              </a:rPr>
              <a:t> on phylogenetic networks which outperforms existing approaches.</a:t>
            </a:r>
            <a:endParaRPr sz="1300" i="1">
              <a:solidFill>
                <a:schemeClr val="dk2"/>
              </a:solidFill>
            </a:endParaRPr>
          </a:p>
        </p:txBody>
      </p:sp>
      <p:sp>
        <p:nvSpPr>
          <p:cNvPr id="439" name="Google Shape;439;p47"/>
          <p:cNvSpPr txBox="1"/>
          <p:nvPr/>
        </p:nvSpPr>
        <p:spPr>
          <a:xfrm>
            <a:off x="260200" y="949888"/>
            <a:ext cx="29904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Algorithm for </a:t>
            </a:r>
            <a:r>
              <a:rPr lang="en" sz="1300" b="1" i="1">
                <a:solidFill>
                  <a:schemeClr val="dk2"/>
                </a:solidFill>
              </a:rPr>
              <a:t>parsimonious migration history problem</a:t>
            </a:r>
            <a:r>
              <a:rPr lang="en" sz="1300" b="1">
                <a:solidFill>
                  <a:schemeClr val="dk2"/>
                </a:solidFill>
              </a:rPr>
              <a:t> </a:t>
            </a:r>
            <a:r>
              <a:rPr lang="en" sz="1300" i="1">
                <a:solidFill>
                  <a:schemeClr val="dk2"/>
                </a:solidFill>
              </a:rPr>
              <a:t>which scales to large lineage trees out of reach of current approaches.</a:t>
            </a:r>
            <a:endParaRPr sz="1300" i="1">
              <a:solidFill>
                <a:schemeClr val="dk2"/>
              </a:solidFill>
            </a:endParaRPr>
          </a:p>
        </p:txBody>
      </p:sp>
      <p:pic>
        <p:nvPicPr>
          <p:cNvPr id="440" name="Google Shape;440;p47"/>
          <p:cNvPicPr preferRelativeResize="0"/>
          <p:nvPr/>
        </p:nvPicPr>
        <p:blipFill rotWithShape="1">
          <a:blip r:embed="rId5">
            <a:alphaModFix/>
          </a:blip>
          <a:srcRect r="55480" b="3334"/>
          <a:stretch/>
        </p:blipFill>
        <p:spPr>
          <a:xfrm>
            <a:off x="6389080" y="1832918"/>
            <a:ext cx="2418795" cy="1558158"/>
          </a:xfrm>
          <a:prstGeom prst="rect">
            <a:avLst/>
          </a:prstGeom>
          <a:noFill/>
          <a:ln>
            <a:noFill/>
          </a:ln>
        </p:spPr>
      </p:pic>
      <p:pic>
        <p:nvPicPr>
          <p:cNvPr id="441" name="Google Shape;441;p47"/>
          <p:cNvPicPr preferRelativeResize="0"/>
          <p:nvPr/>
        </p:nvPicPr>
        <p:blipFill rotWithShape="1">
          <a:blip r:embed="rId5">
            <a:alphaModFix/>
          </a:blip>
          <a:srcRect l="56171" t="11249" b="3331"/>
          <a:stretch/>
        </p:blipFill>
        <p:spPr>
          <a:xfrm>
            <a:off x="6418157" y="3436650"/>
            <a:ext cx="2350643" cy="1359217"/>
          </a:xfrm>
          <a:prstGeom prst="rect">
            <a:avLst/>
          </a:prstGeom>
          <a:noFill/>
          <a:ln>
            <a:noFill/>
          </a:ln>
        </p:spPr>
      </p:pic>
      <p:sp>
        <p:nvSpPr>
          <p:cNvPr id="442" name="Google Shape;442;p47"/>
          <p:cNvSpPr/>
          <p:nvPr/>
        </p:nvSpPr>
        <p:spPr>
          <a:xfrm>
            <a:off x="8314645" y="2257791"/>
            <a:ext cx="542700" cy="437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43" name="Google Shape;443;p47"/>
          <p:cNvCxnSpPr/>
          <p:nvPr/>
        </p:nvCxnSpPr>
        <p:spPr>
          <a:xfrm flipH="1">
            <a:off x="6322701" y="2571740"/>
            <a:ext cx="276900" cy="1359600"/>
          </a:xfrm>
          <a:prstGeom prst="curvedConnector3">
            <a:avLst>
              <a:gd name="adj1" fmla="val 114130"/>
            </a:avLst>
          </a:prstGeom>
          <a:noFill/>
          <a:ln w="19050" cap="flat" cmpd="sng">
            <a:solidFill>
              <a:srgbClr val="595959"/>
            </a:solidFill>
            <a:prstDash val="solid"/>
            <a:round/>
            <a:headEnd type="none" w="med" len="med"/>
            <a:tailEnd type="stealth" w="med" len="med"/>
          </a:ln>
        </p:spPr>
      </p:cxnSp>
      <p:sp>
        <p:nvSpPr>
          <p:cNvPr id="444" name="Google Shape;444;p47"/>
          <p:cNvSpPr/>
          <p:nvPr/>
        </p:nvSpPr>
        <p:spPr>
          <a:xfrm rot="9093949">
            <a:off x="8749106" y="1555046"/>
            <a:ext cx="287935" cy="34259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5" name="Google Shape;445;p47"/>
          <p:cNvSpPr txBox="1"/>
          <p:nvPr/>
        </p:nvSpPr>
        <p:spPr>
          <a:xfrm>
            <a:off x="6191050" y="949913"/>
            <a:ext cx="2623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Algorithm for </a:t>
            </a:r>
            <a:r>
              <a:rPr lang="en" sz="1300" b="1" i="1">
                <a:solidFill>
                  <a:schemeClr val="dk2"/>
                </a:solidFill>
              </a:rPr>
              <a:t>convex recoloring problem on trees</a:t>
            </a:r>
            <a:r>
              <a:rPr lang="en" sz="1300" i="1">
                <a:solidFill>
                  <a:schemeClr val="dk2"/>
                </a:solidFill>
              </a:rPr>
              <a:t> by drawing connections to the multi-cost small parsimony problem.</a:t>
            </a:r>
            <a:endParaRPr sz="1300" i="1">
              <a:solidFill>
                <a:schemeClr val="dk2"/>
              </a:solidFill>
            </a:endParaRPr>
          </a:p>
        </p:txBody>
      </p:sp>
      <p:sp>
        <p:nvSpPr>
          <p:cNvPr id="446" name="Google Shape;446;p47"/>
          <p:cNvSpPr txBox="1">
            <a:spLocks noGrp="1"/>
          </p:cNvSpPr>
          <p:nvPr>
            <p:ph type="sldNum" idx="12"/>
          </p:nvPr>
        </p:nvSpPr>
        <p:spPr>
          <a:xfrm>
            <a:off x="8341308" y="45681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
        <p:nvSpPr>
          <p:cNvPr id="447" name="Google Shape;447;p47"/>
          <p:cNvSpPr/>
          <p:nvPr/>
        </p:nvSpPr>
        <p:spPr>
          <a:xfrm>
            <a:off x="6384070" y="3577041"/>
            <a:ext cx="542700" cy="437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8" name="Google Shape;448;p47"/>
          <p:cNvSpPr/>
          <p:nvPr/>
        </p:nvSpPr>
        <p:spPr>
          <a:xfrm rot="-10791043">
            <a:off x="3118815" y="951500"/>
            <a:ext cx="5871920" cy="4108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49" name="Google Shape;449;p47"/>
          <p:cNvPicPr preferRelativeResize="0"/>
          <p:nvPr/>
        </p:nvPicPr>
        <p:blipFill rotWithShape="1">
          <a:blip r:embed="rId6">
            <a:alphaModFix/>
          </a:blip>
          <a:srcRect t="35654"/>
          <a:stretch/>
        </p:blipFill>
        <p:spPr>
          <a:xfrm>
            <a:off x="207075" y="1832925"/>
            <a:ext cx="2790697" cy="3228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8"/>
          <p:cNvSpPr/>
          <p:nvPr/>
        </p:nvSpPr>
        <p:spPr>
          <a:xfrm rot="1319115">
            <a:off x="8764217" y="1198671"/>
            <a:ext cx="52088" cy="138771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5" name="Google Shape;455;p48"/>
          <p:cNvSpPr/>
          <p:nvPr/>
        </p:nvSpPr>
        <p:spPr>
          <a:xfrm rot="9091254">
            <a:off x="8834351" y="2820823"/>
            <a:ext cx="52219" cy="138769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56" name="Google Shape;456;p48"/>
          <p:cNvCxnSpPr/>
          <p:nvPr/>
        </p:nvCxnSpPr>
        <p:spPr>
          <a:xfrm>
            <a:off x="6086275" y="985775"/>
            <a:ext cx="0" cy="4053300"/>
          </a:xfrm>
          <a:prstGeom prst="straightConnector1">
            <a:avLst/>
          </a:prstGeom>
          <a:noFill/>
          <a:ln w="19050" cap="flat" cmpd="sng">
            <a:solidFill>
              <a:schemeClr val="dk2"/>
            </a:solidFill>
            <a:prstDash val="solid"/>
            <a:round/>
            <a:headEnd type="none" w="med" len="med"/>
            <a:tailEnd type="none" w="med" len="med"/>
          </a:ln>
        </p:spPr>
      </p:cxnSp>
      <p:cxnSp>
        <p:nvCxnSpPr>
          <p:cNvPr id="457" name="Google Shape;457;p48"/>
          <p:cNvCxnSpPr/>
          <p:nvPr/>
        </p:nvCxnSpPr>
        <p:spPr>
          <a:xfrm>
            <a:off x="3300550" y="940375"/>
            <a:ext cx="0" cy="3952800"/>
          </a:xfrm>
          <a:prstGeom prst="straightConnector1">
            <a:avLst/>
          </a:prstGeom>
          <a:noFill/>
          <a:ln w="19050" cap="flat" cmpd="sng">
            <a:solidFill>
              <a:schemeClr val="dk2"/>
            </a:solidFill>
            <a:prstDash val="solid"/>
            <a:round/>
            <a:headEnd type="none" w="med" len="med"/>
            <a:tailEnd type="none" w="med" len="med"/>
          </a:ln>
        </p:spPr>
      </p:cxnSp>
      <p:sp>
        <p:nvSpPr>
          <p:cNvPr id="458" name="Google Shape;458;p48"/>
          <p:cNvSpPr/>
          <p:nvPr/>
        </p:nvSpPr>
        <p:spPr>
          <a:xfrm rot="9093586">
            <a:off x="51452" y="8955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9" name="Google Shape;459;p48"/>
          <p:cNvSpPr/>
          <p:nvPr/>
        </p:nvSpPr>
        <p:spPr>
          <a:xfrm rot="9093586">
            <a:off x="104352" y="29635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0" name="Google Shape;460;p48"/>
          <p:cNvSpPr txBox="1">
            <a:spLocks noGrp="1"/>
          </p:cNvSpPr>
          <p:nvPr>
            <p:ph type="title"/>
          </p:nvPr>
        </p:nvSpPr>
        <p:spPr>
          <a:xfrm>
            <a:off x="311700" y="83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220"/>
              <a:t>Algorithms for structured ancestral reconstruction problems using the tree labeling polytope</a:t>
            </a:r>
            <a:endParaRPr sz="2220"/>
          </a:p>
          <a:p>
            <a:pPr marL="0" lvl="0" indent="0" algn="l" rtl="0">
              <a:spcBef>
                <a:spcPts val="0"/>
              </a:spcBef>
              <a:spcAft>
                <a:spcPts val="0"/>
              </a:spcAft>
              <a:buSzPts val="990"/>
              <a:buNone/>
            </a:pPr>
            <a:endParaRPr sz="2220"/>
          </a:p>
        </p:txBody>
      </p:sp>
      <p:pic>
        <p:nvPicPr>
          <p:cNvPr id="461" name="Google Shape;461;p48" title="Screenshot 2025-04-15 at 10.12.52 AM.png"/>
          <p:cNvPicPr preferRelativeResize="0"/>
          <p:nvPr/>
        </p:nvPicPr>
        <p:blipFill>
          <a:blip r:embed="rId3">
            <a:alphaModFix/>
          </a:blip>
          <a:stretch>
            <a:fillRect/>
          </a:stretch>
        </p:blipFill>
        <p:spPr>
          <a:xfrm>
            <a:off x="3655173" y="3235092"/>
            <a:ext cx="2202641" cy="1734890"/>
          </a:xfrm>
          <a:prstGeom prst="rect">
            <a:avLst/>
          </a:prstGeom>
          <a:noFill/>
          <a:ln>
            <a:noFill/>
          </a:ln>
        </p:spPr>
      </p:pic>
      <p:pic>
        <p:nvPicPr>
          <p:cNvPr id="462" name="Google Shape;462;p48"/>
          <p:cNvPicPr preferRelativeResize="0"/>
          <p:nvPr/>
        </p:nvPicPr>
        <p:blipFill>
          <a:blip r:embed="rId4">
            <a:alphaModFix/>
          </a:blip>
          <a:stretch>
            <a:fillRect/>
          </a:stretch>
        </p:blipFill>
        <p:spPr>
          <a:xfrm>
            <a:off x="3818614" y="2021936"/>
            <a:ext cx="1749602" cy="1213152"/>
          </a:xfrm>
          <a:prstGeom prst="rect">
            <a:avLst/>
          </a:prstGeom>
          <a:noFill/>
          <a:ln>
            <a:noFill/>
          </a:ln>
        </p:spPr>
      </p:pic>
      <p:sp>
        <p:nvSpPr>
          <p:cNvPr id="463" name="Google Shape;463;p48"/>
          <p:cNvSpPr/>
          <p:nvPr/>
        </p:nvSpPr>
        <p:spPr>
          <a:xfrm rot="1321039">
            <a:off x="3408103" y="2272455"/>
            <a:ext cx="280885" cy="25598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4" name="Google Shape;464;p48"/>
          <p:cNvSpPr txBox="1"/>
          <p:nvPr/>
        </p:nvSpPr>
        <p:spPr>
          <a:xfrm>
            <a:off x="3350500" y="949900"/>
            <a:ext cx="27906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Algorithm for </a:t>
            </a:r>
            <a:r>
              <a:rPr lang="en" sz="1300" b="1" i="1">
                <a:solidFill>
                  <a:schemeClr val="dk2"/>
                </a:solidFill>
              </a:rPr>
              <a:t>softwired small parsimony problem</a:t>
            </a:r>
            <a:r>
              <a:rPr lang="en" sz="1300" i="1">
                <a:solidFill>
                  <a:schemeClr val="dk2"/>
                </a:solidFill>
              </a:rPr>
              <a:t> on phylogenetic networks which outperforms existing approaches.</a:t>
            </a:r>
            <a:endParaRPr sz="1300" i="1">
              <a:solidFill>
                <a:schemeClr val="dk2"/>
              </a:solidFill>
            </a:endParaRPr>
          </a:p>
        </p:txBody>
      </p:sp>
      <p:sp>
        <p:nvSpPr>
          <p:cNvPr id="465" name="Google Shape;465;p48"/>
          <p:cNvSpPr txBox="1"/>
          <p:nvPr/>
        </p:nvSpPr>
        <p:spPr>
          <a:xfrm>
            <a:off x="260200" y="949888"/>
            <a:ext cx="29904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Algorithm for </a:t>
            </a:r>
            <a:r>
              <a:rPr lang="en" sz="1300" b="1" i="1">
                <a:solidFill>
                  <a:schemeClr val="dk2"/>
                </a:solidFill>
              </a:rPr>
              <a:t>parsimonious migration history problem</a:t>
            </a:r>
            <a:r>
              <a:rPr lang="en" sz="1300" b="1">
                <a:solidFill>
                  <a:schemeClr val="dk2"/>
                </a:solidFill>
              </a:rPr>
              <a:t> </a:t>
            </a:r>
            <a:r>
              <a:rPr lang="en" sz="1300" i="1">
                <a:solidFill>
                  <a:schemeClr val="dk2"/>
                </a:solidFill>
              </a:rPr>
              <a:t>which scales to large lineage trees out of reach of current approaches.</a:t>
            </a:r>
            <a:endParaRPr sz="1300" i="1">
              <a:solidFill>
                <a:schemeClr val="dk2"/>
              </a:solidFill>
            </a:endParaRPr>
          </a:p>
        </p:txBody>
      </p:sp>
      <p:pic>
        <p:nvPicPr>
          <p:cNvPr id="466" name="Google Shape;466;p48"/>
          <p:cNvPicPr preferRelativeResize="0"/>
          <p:nvPr/>
        </p:nvPicPr>
        <p:blipFill rotWithShape="1">
          <a:blip r:embed="rId5">
            <a:alphaModFix/>
          </a:blip>
          <a:srcRect r="55480" b="3334"/>
          <a:stretch/>
        </p:blipFill>
        <p:spPr>
          <a:xfrm>
            <a:off x="6389080" y="1832918"/>
            <a:ext cx="2418795" cy="1558158"/>
          </a:xfrm>
          <a:prstGeom prst="rect">
            <a:avLst/>
          </a:prstGeom>
          <a:noFill/>
          <a:ln>
            <a:noFill/>
          </a:ln>
        </p:spPr>
      </p:pic>
      <p:pic>
        <p:nvPicPr>
          <p:cNvPr id="467" name="Google Shape;467;p48"/>
          <p:cNvPicPr preferRelativeResize="0"/>
          <p:nvPr/>
        </p:nvPicPr>
        <p:blipFill rotWithShape="1">
          <a:blip r:embed="rId5">
            <a:alphaModFix/>
          </a:blip>
          <a:srcRect l="56171" t="11249" b="3331"/>
          <a:stretch/>
        </p:blipFill>
        <p:spPr>
          <a:xfrm>
            <a:off x="6418157" y="3436650"/>
            <a:ext cx="2350643" cy="1359217"/>
          </a:xfrm>
          <a:prstGeom prst="rect">
            <a:avLst/>
          </a:prstGeom>
          <a:noFill/>
          <a:ln>
            <a:noFill/>
          </a:ln>
        </p:spPr>
      </p:pic>
      <p:sp>
        <p:nvSpPr>
          <p:cNvPr id="468" name="Google Shape;468;p48"/>
          <p:cNvSpPr/>
          <p:nvPr/>
        </p:nvSpPr>
        <p:spPr>
          <a:xfrm>
            <a:off x="8314645" y="2257791"/>
            <a:ext cx="542700" cy="437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69" name="Google Shape;469;p48"/>
          <p:cNvCxnSpPr/>
          <p:nvPr/>
        </p:nvCxnSpPr>
        <p:spPr>
          <a:xfrm flipH="1">
            <a:off x="6322701" y="2571740"/>
            <a:ext cx="276900" cy="1359600"/>
          </a:xfrm>
          <a:prstGeom prst="curvedConnector3">
            <a:avLst>
              <a:gd name="adj1" fmla="val 114130"/>
            </a:avLst>
          </a:prstGeom>
          <a:noFill/>
          <a:ln w="19050" cap="flat" cmpd="sng">
            <a:solidFill>
              <a:srgbClr val="595959"/>
            </a:solidFill>
            <a:prstDash val="solid"/>
            <a:round/>
            <a:headEnd type="none" w="med" len="med"/>
            <a:tailEnd type="stealth" w="med" len="med"/>
          </a:ln>
        </p:spPr>
      </p:cxnSp>
      <p:sp>
        <p:nvSpPr>
          <p:cNvPr id="470" name="Google Shape;470;p48"/>
          <p:cNvSpPr/>
          <p:nvPr/>
        </p:nvSpPr>
        <p:spPr>
          <a:xfrm rot="9093949">
            <a:off x="8749106" y="1555046"/>
            <a:ext cx="287935" cy="34259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1" name="Google Shape;471;p48"/>
          <p:cNvSpPr txBox="1"/>
          <p:nvPr/>
        </p:nvSpPr>
        <p:spPr>
          <a:xfrm>
            <a:off x="6191050" y="949913"/>
            <a:ext cx="2623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Algorithm for </a:t>
            </a:r>
            <a:r>
              <a:rPr lang="en" sz="1300" b="1" i="1">
                <a:solidFill>
                  <a:schemeClr val="dk2"/>
                </a:solidFill>
              </a:rPr>
              <a:t>convex recoloring problem on trees</a:t>
            </a:r>
            <a:r>
              <a:rPr lang="en" sz="1300" i="1">
                <a:solidFill>
                  <a:schemeClr val="dk2"/>
                </a:solidFill>
              </a:rPr>
              <a:t> by drawing connections to the multi-cost small parsimony problem.</a:t>
            </a:r>
            <a:endParaRPr sz="1300" i="1">
              <a:solidFill>
                <a:schemeClr val="dk2"/>
              </a:solidFill>
            </a:endParaRPr>
          </a:p>
        </p:txBody>
      </p:sp>
      <p:sp>
        <p:nvSpPr>
          <p:cNvPr id="472" name="Google Shape;472;p48"/>
          <p:cNvSpPr txBox="1">
            <a:spLocks noGrp="1"/>
          </p:cNvSpPr>
          <p:nvPr>
            <p:ph type="sldNum" idx="12"/>
          </p:nvPr>
        </p:nvSpPr>
        <p:spPr>
          <a:xfrm>
            <a:off x="8341308" y="45681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
        <p:nvSpPr>
          <p:cNvPr id="473" name="Google Shape;473;p48"/>
          <p:cNvSpPr/>
          <p:nvPr/>
        </p:nvSpPr>
        <p:spPr>
          <a:xfrm>
            <a:off x="6384070" y="3577041"/>
            <a:ext cx="542700" cy="437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4" name="Google Shape;474;p48"/>
          <p:cNvSpPr/>
          <p:nvPr/>
        </p:nvSpPr>
        <p:spPr>
          <a:xfrm rot="-10790903">
            <a:off x="5929820" y="955100"/>
            <a:ext cx="3060911" cy="4108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75" name="Google Shape;475;p48"/>
          <p:cNvPicPr preferRelativeResize="0"/>
          <p:nvPr/>
        </p:nvPicPr>
        <p:blipFill rotWithShape="1">
          <a:blip r:embed="rId6">
            <a:alphaModFix/>
          </a:blip>
          <a:srcRect t="35654"/>
          <a:stretch/>
        </p:blipFill>
        <p:spPr>
          <a:xfrm>
            <a:off x="207075" y="1832925"/>
            <a:ext cx="2790697" cy="3228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49"/>
          <p:cNvPicPr preferRelativeResize="0"/>
          <p:nvPr/>
        </p:nvPicPr>
        <p:blipFill rotWithShape="1">
          <a:blip r:embed="rId3">
            <a:alphaModFix/>
          </a:blip>
          <a:srcRect t="35654"/>
          <a:stretch/>
        </p:blipFill>
        <p:spPr>
          <a:xfrm>
            <a:off x="207075" y="1832925"/>
            <a:ext cx="2790697" cy="3228049"/>
          </a:xfrm>
          <a:prstGeom prst="rect">
            <a:avLst/>
          </a:prstGeom>
          <a:noFill/>
          <a:ln>
            <a:noFill/>
          </a:ln>
        </p:spPr>
      </p:pic>
      <p:sp>
        <p:nvSpPr>
          <p:cNvPr id="481" name="Google Shape;481;p49"/>
          <p:cNvSpPr/>
          <p:nvPr/>
        </p:nvSpPr>
        <p:spPr>
          <a:xfrm rot="1319115">
            <a:off x="8764217" y="1198671"/>
            <a:ext cx="52088" cy="138771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2" name="Google Shape;482;p49"/>
          <p:cNvSpPr/>
          <p:nvPr/>
        </p:nvSpPr>
        <p:spPr>
          <a:xfrm rot="9091254">
            <a:off x="8834351" y="2820823"/>
            <a:ext cx="52219" cy="138769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83" name="Google Shape;483;p49"/>
          <p:cNvCxnSpPr/>
          <p:nvPr/>
        </p:nvCxnSpPr>
        <p:spPr>
          <a:xfrm>
            <a:off x="6086275" y="985775"/>
            <a:ext cx="0" cy="4053300"/>
          </a:xfrm>
          <a:prstGeom prst="straightConnector1">
            <a:avLst/>
          </a:prstGeom>
          <a:noFill/>
          <a:ln w="19050" cap="flat" cmpd="sng">
            <a:solidFill>
              <a:schemeClr val="dk2"/>
            </a:solidFill>
            <a:prstDash val="solid"/>
            <a:round/>
            <a:headEnd type="none" w="med" len="med"/>
            <a:tailEnd type="none" w="med" len="med"/>
          </a:ln>
        </p:spPr>
      </p:cxnSp>
      <p:cxnSp>
        <p:nvCxnSpPr>
          <p:cNvPr id="484" name="Google Shape;484;p49"/>
          <p:cNvCxnSpPr/>
          <p:nvPr/>
        </p:nvCxnSpPr>
        <p:spPr>
          <a:xfrm>
            <a:off x="3300550" y="940375"/>
            <a:ext cx="0" cy="3952800"/>
          </a:xfrm>
          <a:prstGeom prst="straightConnector1">
            <a:avLst/>
          </a:prstGeom>
          <a:noFill/>
          <a:ln w="19050" cap="flat" cmpd="sng">
            <a:solidFill>
              <a:schemeClr val="dk2"/>
            </a:solidFill>
            <a:prstDash val="solid"/>
            <a:round/>
            <a:headEnd type="none" w="med" len="med"/>
            <a:tailEnd type="none" w="med" len="med"/>
          </a:ln>
        </p:spPr>
      </p:cxnSp>
      <p:sp>
        <p:nvSpPr>
          <p:cNvPr id="485" name="Google Shape;485;p49"/>
          <p:cNvSpPr/>
          <p:nvPr/>
        </p:nvSpPr>
        <p:spPr>
          <a:xfrm rot="9093586">
            <a:off x="51452" y="8955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6" name="Google Shape;486;p49"/>
          <p:cNvSpPr/>
          <p:nvPr/>
        </p:nvSpPr>
        <p:spPr>
          <a:xfrm rot="9093586">
            <a:off x="104352" y="29635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7" name="Google Shape;487;p49"/>
          <p:cNvSpPr txBox="1">
            <a:spLocks noGrp="1"/>
          </p:cNvSpPr>
          <p:nvPr>
            <p:ph type="title"/>
          </p:nvPr>
        </p:nvSpPr>
        <p:spPr>
          <a:xfrm>
            <a:off x="311700" y="83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220"/>
              <a:t>Algorithms for structured ancestral reconstruction problems using the tree labeling polytope</a:t>
            </a:r>
            <a:endParaRPr sz="2220"/>
          </a:p>
          <a:p>
            <a:pPr marL="0" lvl="0" indent="0" algn="l" rtl="0">
              <a:spcBef>
                <a:spcPts val="0"/>
              </a:spcBef>
              <a:spcAft>
                <a:spcPts val="0"/>
              </a:spcAft>
              <a:buSzPts val="990"/>
              <a:buNone/>
            </a:pPr>
            <a:endParaRPr sz="2220"/>
          </a:p>
        </p:txBody>
      </p:sp>
      <p:pic>
        <p:nvPicPr>
          <p:cNvPr id="488" name="Google Shape;488;p49" title="Screenshot 2025-04-15 at 10.12.52 AM.png"/>
          <p:cNvPicPr preferRelativeResize="0"/>
          <p:nvPr/>
        </p:nvPicPr>
        <p:blipFill>
          <a:blip r:embed="rId4">
            <a:alphaModFix/>
          </a:blip>
          <a:stretch>
            <a:fillRect/>
          </a:stretch>
        </p:blipFill>
        <p:spPr>
          <a:xfrm>
            <a:off x="3655173" y="3235092"/>
            <a:ext cx="2202641" cy="1734890"/>
          </a:xfrm>
          <a:prstGeom prst="rect">
            <a:avLst/>
          </a:prstGeom>
          <a:noFill/>
          <a:ln>
            <a:noFill/>
          </a:ln>
        </p:spPr>
      </p:pic>
      <p:pic>
        <p:nvPicPr>
          <p:cNvPr id="489" name="Google Shape;489;p49"/>
          <p:cNvPicPr preferRelativeResize="0"/>
          <p:nvPr/>
        </p:nvPicPr>
        <p:blipFill>
          <a:blip r:embed="rId5">
            <a:alphaModFix/>
          </a:blip>
          <a:stretch>
            <a:fillRect/>
          </a:stretch>
        </p:blipFill>
        <p:spPr>
          <a:xfrm>
            <a:off x="3818614" y="2021936"/>
            <a:ext cx="1749602" cy="1213152"/>
          </a:xfrm>
          <a:prstGeom prst="rect">
            <a:avLst/>
          </a:prstGeom>
          <a:noFill/>
          <a:ln>
            <a:noFill/>
          </a:ln>
        </p:spPr>
      </p:pic>
      <p:sp>
        <p:nvSpPr>
          <p:cNvPr id="490" name="Google Shape;490;p49"/>
          <p:cNvSpPr/>
          <p:nvPr/>
        </p:nvSpPr>
        <p:spPr>
          <a:xfrm rot="1321039">
            <a:off x="3408103" y="2272455"/>
            <a:ext cx="280885" cy="25598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1" name="Google Shape;491;p49"/>
          <p:cNvSpPr txBox="1"/>
          <p:nvPr/>
        </p:nvSpPr>
        <p:spPr>
          <a:xfrm>
            <a:off x="3350500" y="949900"/>
            <a:ext cx="27906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Algorithm for </a:t>
            </a:r>
            <a:r>
              <a:rPr lang="en" sz="1300" b="1" i="1">
                <a:solidFill>
                  <a:schemeClr val="dk2"/>
                </a:solidFill>
              </a:rPr>
              <a:t>softwired small parsimony problem</a:t>
            </a:r>
            <a:r>
              <a:rPr lang="en" sz="1300" i="1">
                <a:solidFill>
                  <a:schemeClr val="dk2"/>
                </a:solidFill>
              </a:rPr>
              <a:t> on phylogenetic networks which outperforms existing approaches.</a:t>
            </a:r>
            <a:endParaRPr sz="1300" i="1">
              <a:solidFill>
                <a:schemeClr val="dk2"/>
              </a:solidFill>
            </a:endParaRPr>
          </a:p>
        </p:txBody>
      </p:sp>
      <p:sp>
        <p:nvSpPr>
          <p:cNvPr id="492" name="Google Shape;492;p49"/>
          <p:cNvSpPr txBox="1"/>
          <p:nvPr/>
        </p:nvSpPr>
        <p:spPr>
          <a:xfrm>
            <a:off x="260200" y="949888"/>
            <a:ext cx="29904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Algorithm for </a:t>
            </a:r>
            <a:r>
              <a:rPr lang="en" sz="1300" b="1" i="1">
                <a:solidFill>
                  <a:schemeClr val="dk2"/>
                </a:solidFill>
              </a:rPr>
              <a:t>parsimonious migration history problem</a:t>
            </a:r>
            <a:r>
              <a:rPr lang="en" sz="1300" b="1">
                <a:solidFill>
                  <a:schemeClr val="dk2"/>
                </a:solidFill>
              </a:rPr>
              <a:t> </a:t>
            </a:r>
            <a:r>
              <a:rPr lang="en" sz="1300" i="1">
                <a:solidFill>
                  <a:schemeClr val="dk2"/>
                </a:solidFill>
              </a:rPr>
              <a:t>which scales to large lineage trees out of reach of current approaches.</a:t>
            </a:r>
            <a:endParaRPr sz="1300" i="1">
              <a:solidFill>
                <a:schemeClr val="dk2"/>
              </a:solidFill>
            </a:endParaRPr>
          </a:p>
        </p:txBody>
      </p:sp>
      <p:pic>
        <p:nvPicPr>
          <p:cNvPr id="493" name="Google Shape;493;p49"/>
          <p:cNvPicPr preferRelativeResize="0"/>
          <p:nvPr/>
        </p:nvPicPr>
        <p:blipFill rotWithShape="1">
          <a:blip r:embed="rId6">
            <a:alphaModFix/>
          </a:blip>
          <a:srcRect r="55480" b="3334"/>
          <a:stretch/>
        </p:blipFill>
        <p:spPr>
          <a:xfrm>
            <a:off x="6389080" y="1832918"/>
            <a:ext cx="2418795" cy="1558158"/>
          </a:xfrm>
          <a:prstGeom prst="rect">
            <a:avLst/>
          </a:prstGeom>
          <a:noFill/>
          <a:ln>
            <a:noFill/>
          </a:ln>
        </p:spPr>
      </p:pic>
      <p:pic>
        <p:nvPicPr>
          <p:cNvPr id="494" name="Google Shape;494;p49"/>
          <p:cNvPicPr preferRelativeResize="0"/>
          <p:nvPr/>
        </p:nvPicPr>
        <p:blipFill rotWithShape="1">
          <a:blip r:embed="rId6">
            <a:alphaModFix/>
          </a:blip>
          <a:srcRect l="56171" t="11249" b="3331"/>
          <a:stretch/>
        </p:blipFill>
        <p:spPr>
          <a:xfrm>
            <a:off x="6418157" y="3436650"/>
            <a:ext cx="2350643" cy="1359217"/>
          </a:xfrm>
          <a:prstGeom prst="rect">
            <a:avLst/>
          </a:prstGeom>
          <a:noFill/>
          <a:ln>
            <a:noFill/>
          </a:ln>
        </p:spPr>
      </p:pic>
      <p:sp>
        <p:nvSpPr>
          <p:cNvPr id="495" name="Google Shape;495;p49"/>
          <p:cNvSpPr/>
          <p:nvPr/>
        </p:nvSpPr>
        <p:spPr>
          <a:xfrm>
            <a:off x="8314645" y="2257791"/>
            <a:ext cx="542700" cy="437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96" name="Google Shape;496;p49"/>
          <p:cNvCxnSpPr/>
          <p:nvPr/>
        </p:nvCxnSpPr>
        <p:spPr>
          <a:xfrm flipH="1">
            <a:off x="6322701" y="2571740"/>
            <a:ext cx="276900" cy="1359600"/>
          </a:xfrm>
          <a:prstGeom prst="curvedConnector3">
            <a:avLst>
              <a:gd name="adj1" fmla="val 114130"/>
            </a:avLst>
          </a:prstGeom>
          <a:noFill/>
          <a:ln w="19050" cap="flat" cmpd="sng">
            <a:solidFill>
              <a:srgbClr val="595959"/>
            </a:solidFill>
            <a:prstDash val="solid"/>
            <a:round/>
            <a:headEnd type="none" w="med" len="med"/>
            <a:tailEnd type="stealth" w="med" len="med"/>
          </a:ln>
        </p:spPr>
      </p:cxnSp>
      <p:sp>
        <p:nvSpPr>
          <p:cNvPr id="497" name="Google Shape;497;p49"/>
          <p:cNvSpPr/>
          <p:nvPr/>
        </p:nvSpPr>
        <p:spPr>
          <a:xfrm rot="9093949">
            <a:off x="8749106" y="1555046"/>
            <a:ext cx="287935" cy="34259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8" name="Google Shape;498;p49"/>
          <p:cNvSpPr txBox="1"/>
          <p:nvPr/>
        </p:nvSpPr>
        <p:spPr>
          <a:xfrm>
            <a:off x="6191050" y="949913"/>
            <a:ext cx="2623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Algorithm for </a:t>
            </a:r>
            <a:r>
              <a:rPr lang="en" sz="1300" b="1" i="1">
                <a:solidFill>
                  <a:schemeClr val="dk2"/>
                </a:solidFill>
              </a:rPr>
              <a:t>convex recoloring problem on trees</a:t>
            </a:r>
            <a:r>
              <a:rPr lang="en" sz="1300" i="1">
                <a:solidFill>
                  <a:schemeClr val="dk2"/>
                </a:solidFill>
              </a:rPr>
              <a:t> by drawing connections to the multi-cost small parsimony problem.</a:t>
            </a:r>
            <a:endParaRPr sz="1300" i="1">
              <a:solidFill>
                <a:schemeClr val="dk2"/>
              </a:solidFill>
            </a:endParaRPr>
          </a:p>
        </p:txBody>
      </p:sp>
      <p:sp>
        <p:nvSpPr>
          <p:cNvPr id="499" name="Google Shape;499;p49"/>
          <p:cNvSpPr txBox="1">
            <a:spLocks noGrp="1"/>
          </p:cNvSpPr>
          <p:nvPr>
            <p:ph type="sldNum" idx="12"/>
          </p:nvPr>
        </p:nvSpPr>
        <p:spPr>
          <a:xfrm>
            <a:off x="8341308" y="45681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500" name="Google Shape;500;p49"/>
          <p:cNvSpPr/>
          <p:nvPr/>
        </p:nvSpPr>
        <p:spPr>
          <a:xfrm>
            <a:off x="6384070" y="3577041"/>
            <a:ext cx="542700" cy="437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2" name="Google Shape;520;p51">
            <a:extLst>
              <a:ext uri="{FF2B5EF4-FFF2-40B4-BE49-F238E27FC236}">
                <a16:creationId xmlns:a16="http://schemas.microsoft.com/office/drawing/2014/main" id="{F89317BE-44E5-81B6-F4B2-EF6B76843E71}"/>
              </a:ext>
            </a:extLst>
          </p:cNvPr>
          <p:cNvSpPr txBox="1"/>
          <p:nvPr/>
        </p:nvSpPr>
        <p:spPr>
          <a:xfrm>
            <a:off x="423908" y="3113425"/>
            <a:ext cx="8322900" cy="19689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None/>
            </a:pPr>
            <a:r>
              <a:rPr lang="en" sz="1800" dirty="0">
                <a:solidFill>
                  <a:srgbClr val="595959"/>
                </a:solidFill>
              </a:rPr>
              <a:t>We develop a mixed integer linear program (MILP) for the parsimonious migration history problem has several nice properties:</a:t>
            </a:r>
            <a:endParaRPr sz="1800" dirty="0">
              <a:solidFill>
                <a:srgbClr val="595959"/>
              </a:solidFill>
            </a:endParaRPr>
          </a:p>
          <a:p>
            <a:pPr marL="457200" lvl="0" indent="-334327" algn="l" rtl="0">
              <a:lnSpc>
                <a:spcPct val="115000"/>
              </a:lnSpc>
              <a:spcBef>
                <a:spcPts val="1200"/>
              </a:spcBef>
              <a:spcAft>
                <a:spcPts val="0"/>
              </a:spcAft>
              <a:buClr>
                <a:srgbClr val="595959"/>
              </a:buClr>
              <a:buSzPct val="100000"/>
              <a:buChar char="●"/>
            </a:pPr>
            <a:r>
              <a:rPr lang="en" sz="1800" b="1" i="1" dirty="0">
                <a:solidFill>
                  <a:srgbClr val="595959"/>
                </a:solidFill>
              </a:rPr>
              <a:t>Fixed parameter tractable</a:t>
            </a:r>
            <a:r>
              <a:rPr lang="en" sz="1800" dirty="0">
                <a:solidFill>
                  <a:srgbClr val="595959"/>
                </a:solidFill>
              </a:rPr>
              <a:t> with only </a:t>
            </a:r>
            <a:r>
              <a:rPr lang="en" sz="1800" i="1" dirty="0">
                <a:solidFill>
                  <a:srgbClr val="595959"/>
                </a:solidFill>
              </a:rPr>
              <a:t>m</a:t>
            </a:r>
            <a:r>
              <a:rPr lang="en" sz="1800" i="1" baseline="30000" dirty="0">
                <a:solidFill>
                  <a:srgbClr val="595959"/>
                </a:solidFill>
              </a:rPr>
              <a:t>2</a:t>
            </a:r>
            <a:r>
              <a:rPr lang="en" sz="1800" dirty="0">
                <a:solidFill>
                  <a:srgbClr val="595959"/>
                </a:solidFill>
              </a:rPr>
              <a:t> binary variables (</a:t>
            </a:r>
            <a:r>
              <a:rPr lang="en" sz="1800" i="1" dirty="0">
                <a:solidFill>
                  <a:srgbClr val="595959"/>
                </a:solidFill>
              </a:rPr>
              <a:t>m</a:t>
            </a:r>
            <a:r>
              <a:rPr lang="en" sz="1800" dirty="0">
                <a:solidFill>
                  <a:srgbClr val="595959"/>
                </a:solidFill>
              </a:rPr>
              <a:t> = # anatomical sites)</a:t>
            </a:r>
            <a:endParaRPr sz="1800" dirty="0">
              <a:solidFill>
                <a:srgbClr val="595959"/>
              </a:solidFill>
            </a:endParaRPr>
          </a:p>
          <a:p>
            <a:pPr marL="457200" lvl="0" indent="-334327" algn="l" rtl="0">
              <a:lnSpc>
                <a:spcPct val="115000"/>
              </a:lnSpc>
              <a:spcBef>
                <a:spcPts val="0"/>
              </a:spcBef>
              <a:spcAft>
                <a:spcPts val="0"/>
              </a:spcAft>
              <a:buClr>
                <a:srgbClr val="595959"/>
              </a:buClr>
              <a:buSzPct val="100000"/>
              <a:buChar char="●"/>
            </a:pPr>
            <a:r>
              <a:rPr lang="en" sz="1800" b="1" i="1" dirty="0">
                <a:solidFill>
                  <a:srgbClr val="595959"/>
                </a:solidFill>
              </a:rPr>
              <a:t>Strong linear relaxations</a:t>
            </a:r>
            <a:r>
              <a:rPr lang="en" sz="1800" dirty="0">
                <a:solidFill>
                  <a:srgbClr val="595959"/>
                </a:solidFill>
              </a:rPr>
              <a:t>, quantified in terms of the </a:t>
            </a:r>
            <a:r>
              <a:rPr lang="en" sz="1800" dirty="0" err="1">
                <a:solidFill>
                  <a:srgbClr val="595959"/>
                </a:solidFill>
              </a:rPr>
              <a:t>Lagrangian</a:t>
            </a:r>
            <a:r>
              <a:rPr lang="en" sz="1800" dirty="0">
                <a:solidFill>
                  <a:srgbClr val="595959"/>
                </a:solidFill>
              </a:rPr>
              <a:t> relaxation</a:t>
            </a:r>
            <a:endParaRPr sz="1800" dirty="0">
              <a:solidFill>
                <a:srgbClr val="595959"/>
              </a:solidFill>
            </a:endParaRPr>
          </a:p>
          <a:p>
            <a:pPr marL="0" lvl="0" indent="0" algn="l" rtl="0">
              <a:lnSpc>
                <a:spcPct val="115000"/>
              </a:lnSpc>
              <a:spcBef>
                <a:spcPts val="1200"/>
              </a:spcBef>
              <a:spcAft>
                <a:spcPts val="1200"/>
              </a:spcAft>
              <a:buNone/>
            </a:pPr>
            <a:r>
              <a:rPr lang="en" sz="1800" dirty="0">
                <a:solidFill>
                  <a:srgbClr val="595959"/>
                </a:solidFill>
              </a:rPr>
              <a:t>Contrasts state-of-the-art algorithm MACHINA (El-Kebir et al. 2018), which has </a:t>
            </a:r>
            <a:r>
              <a:rPr lang="en" sz="1800" i="1" dirty="0">
                <a:solidFill>
                  <a:srgbClr val="595959"/>
                </a:solidFill>
              </a:rPr>
              <a:t>O(nm) </a:t>
            </a:r>
            <a:r>
              <a:rPr lang="en" sz="1800" dirty="0">
                <a:solidFill>
                  <a:srgbClr val="595959"/>
                </a:solidFill>
              </a:rPr>
              <a:t>binary variables and worse linear relaxations.</a:t>
            </a:r>
            <a:endParaRPr sz="1800" dirty="0">
              <a:solidFill>
                <a:srgbClr val="595959"/>
              </a:solidFill>
            </a:endParaRPr>
          </a:p>
        </p:txBody>
      </p:sp>
      <p:sp>
        <p:nvSpPr>
          <p:cNvPr id="505" name="Google Shape;505;p50"/>
          <p:cNvSpPr txBox="1">
            <a:spLocks noGrp="1"/>
          </p:cNvSpPr>
          <p:nvPr>
            <p:ph type="title"/>
          </p:nvPr>
        </p:nvSpPr>
        <p:spPr>
          <a:xfrm>
            <a:off x="311700" y="123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Application: the parsimonious migration history problem</a:t>
            </a:r>
            <a:endParaRPr/>
          </a:p>
        </p:txBody>
      </p:sp>
      <p:pic>
        <p:nvPicPr>
          <p:cNvPr id="507" name="Google Shape;507;p50"/>
          <p:cNvPicPr preferRelativeResize="0"/>
          <p:nvPr/>
        </p:nvPicPr>
        <p:blipFill>
          <a:blip r:embed="rId3">
            <a:alphaModFix/>
          </a:blip>
          <a:stretch>
            <a:fillRect/>
          </a:stretch>
        </p:blipFill>
        <p:spPr>
          <a:xfrm>
            <a:off x="843625" y="678375"/>
            <a:ext cx="3333500" cy="2273225"/>
          </a:xfrm>
          <a:prstGeom prst="rect">
            <a:avLst/>
          </a:prstGeom>
          <a:noFill/>
          <a:ln>
            <a:noFill/>
          </a:ln>
        </p:spPr>
      </p:pic>
      <p:pic>
        <p:nvPicPr>
          <p:cNvPr id="508" name="Google Shape;508;p50"/>
          <p:cNvPicPr preferRelativeResize="0"/>
          <p:nvPr/>
        </p:nvPicPr>
        <p:blipFill>
          <a:blip r:embed="rId4">
            <a:alphaModFix/>
          </a:blip>
          <a:stretch>
            <a:fillRect/>
          </a:stretch>
        </p:blipFill>
        <p:spPr>
          <a:xfrm>
            <a:off x="4985825" y="1077500"/>
            <a:ext cx="3640675" cy="1738625"/>
          </a:xfrm>
          <a:prstGeom prst="rect">
            <a:avLst/>
          </a:prstGeom>
          <a:noFill/>
          <a:ln>
            <a:noFill/>
          </a:ln>
        </p:spPr>
      </p:pic>
      <p:sp>
        <p:nvSpPr>
          <p:cNvPr id="509" name="Google Shape;509;p50"/>
          <p:cNvSpPr/>
          <p:nvPr/>
        </p:nvSpPr>
        <p:spPr>
          <a:xfrm>
            <a:off x="843625" y="678375"/>
            <a:ext cx="617700" cy="243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11" name="Google Shape;511;p50"/>
          <p:cNvCxnSpPr/>
          <p:nvPr/>
        </p:nvCxnSpPr>
        <p:spPr>
          <a:xfrm rot="10800000">
            <a:off x="4240500" y="1842750"/>
            <a:ext cx="860700" cy="0"/>
          </a:xfrm>
          <a:prstGeom prst="straightConnector1">
            <a:avLst/>
          </a:prstGeom>
          <a:noFill/>
          <a:ln w="28575" cap="flat" cmpd="sng">
            <a:solidFill>
              <a:srgbClr val="595959"/>
            </a:solidFill>
            <a:prstDash val="solid"/>
            <a:round/>
            <a:headEnd type="stealth" w="med" len="med"/>
            <a:tailEnd type="stealth" w="med" len="med"/>
          </a:ln>
        </p:spPr>
      </p:cxnSp>
      <p:sp>
        <p:nvSpPr>
          <p:cNvPr id="512" name="Google Shape;512;p50"/>
          <p:cNvSpPr txBox="1"/>
          <p:nvPr/>
        </p:nvSpPr>
        <p:spPr>
          <a:xfrm>
            <a:off x="4412625" y="1842750"/>
            <a:ext cx="61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595959"/>
                </a:solidFill>
              </a:rPr>
              <a:t>MILP</a:t>
            </a:r>
            <a:endParaRPr sz="1200">
              <a:solidFill>
                <a:srgbClr val="595959"/>
              </a:solidFill>
            </a:endParaRPr>
          </a:p>
        </p:txBody>
      </p:sp>
      <p:sp>
        <p:nvSpPr>
          <p:cNvPr id="513" name="Google Shape;513;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514" name="Google Shape;514;p50"/>
          <p:cNvSpPr/>
          <p:nvPr/>
        </p:nvSpPr>
        <p:spPr>
          <a:xfrm rot="-10790839">
            <a:off x="170019" y="4377317"/>
            <a:ext cx="8556330" cy="60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 name="Google Shape;524;p51">
            <a:extLst>
              <a:ext uri="{FF2B5EF4-FFF2-40B4-BE49-F238E27FC236}">
                <a16:creationId xmlns:a16="http://schemas.microsoft.com/office/drawing/2014/main" id="{6F4ED416-325D-3A4E-2B61-35454663E735}"/>
              </a:ext>
            </a:extLst>
          </p:cNvPr>
          <p:cNvCxnSpPr/>
          <p:nvPr/>
        </p:nvCxnSpPr>
        <p:spPr>
          <a:xfrm>
            <a:off x="348008" y="3079771"/>
            <a:ext cx="8474700" cy="0"/>
          </a:xfrm>
          <a:prstGeom prst="straightConnector1">
            <a:avLst/>
          </a:prstGeom>
          <a:noFill/>
          <a:ln w="19050" cap="flat" cmpd="sng">
            <a:solidFill>
              <a:srgbClr val="595959"/>
            </a:solidFill>
            <a:prstDash val="solid"/>
            <a:round/>
            <a:headEnd type="none" w="med" len="med"/>
            <a:tailEnd type="non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1"/>
          <p:cNvSpPr txBox="1">
            <a:spLocks noGrp="1"/>
          </p:cNvSpPr>
          <p:nvPr>
            <p:ph type="title"/>
          </p:nvPr>
        </p:nvSpPr>
        <p:spPr>
          <a:xfrm>
            <a:off x="311700" y="123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Application: the parsimonious migration history problem</a:t>
            </a:r>
            <a:endParaRPr/>
          </a:p>
        </p:txBody>
      </p:sp>
      <p:sp>
        <p:nvSpPr>
          <p:cNvPr id="520" name="Google Shape;520;p51"/>
          <p:cNvSpPr txBox="1"/>
          <p:nvPr/>
        </p:nvSpPr>
        <p:spPr>
          <a:xfrm>
            <a:off x="423908" y="3113425"/>
            <a:ext cx="8322900" cy="19689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None/>
            </a:pPr>
            <a:r>
              <a:rPr lang="en" sz="1800" dirty="0">
                <a:solidFill>
                  <a:srgbClr val="595959"/>
                </a:solidFill>
              </a:rPr>
              <a:t>We develop a mixed integer linear program (MILP) for the parsimonious migration history problem has several nice properties:</a:t>
            </a:r>
            <a:endParaRPr sz="1800" dirty="0">
              <a:solidFill>
                <a:srgbClr val="595959"/>
              </a:solidFill>
            </a:endParaRPr>
          </a:p>
          <a:p>
            <a:pPr marL="457200" lvl="0" indent="-334327" algn="l" rtl="0">
              <a:lnSpc>
                <a:spcPct val="115000"/>
              </a:lnSpc>
              <a:spcBef>
                <a:spcPts val="1200"/>
              </a:spcBef>
              <a:spcAft>
                <a:spcPts val="0"/>
              </a:spcAft>
              <a:buClr>
                <a:srgbClr val="595959"/>
              </a:buClr>
              <a:buSzPct val="100000"/>
              <a:buChar char="●"/>
            </a:pPr>
            <a:r>
              <a:rPr lang="en" sz="1800" b="1" i="1" dirty="0">
                <a:solidFill>
                  <a:srgbClr val="595959"/>
                </a:solidFill>
              </a:rPr>
              <a:t>Fixed parameter tractable</a:t>
            </a:r>
            <a:r>
              <a:rPr lang="en" sz="1800" dirty="0">
                <a:solidFill>
                  <a:srgbClr val="595959"/>
                </a:solidFill>
              </a:rPr>
              <a:t> with only </a:t>
            </a:r>
            <a:r>
              <a:rPr lang="en" sz="1800" i="1" dirty="0">
                <a:solidFill>
                  <a:srgbClr val="595959"/>
                </a:solidFill>
              </a:rPr>
              <a:t>m</a:t>
            </a:r>
            <a:r>
              <a:rPr lang="en" sz="1800" i="1" baseline="30000" dirty="0">
                <a:solidFill>
                  <a:srgbClr val="595959"/>
                </a:solidFill>
              </a:rPr>
              <a:t>2</a:t>
            </a:r>
            <a:r>
              <a:rPr lang="en" sz="1800" dirty="0">
                <a:solidFill>
                  <a:srgbClr val="595959"/>
                </a:solidFill>
              </a:rPr>
              <a:t> binary variables (</a:t>
            </a:r>
            <a:r>
              <a:rPr lang="en" sz="1800" i="1" dirty="0">
                <a:solidFill>
                  <a:srgbClr val="595959"/>
                </a:solidFill>
              </a:rPr>
              <a:t>m</a:t>
            </a:r>
            <a:r>
              <a:rPr lang="en" sz="1800" dirty="0">
                <a:solidFill>
                  <a:srgbClr val="595959"/>
                </a:solidFill>
              </a:rPr>
              <a:t> = # anatomical sites)</a:t>
            </a:r>
            <a:endParaRPr sz="1800" dirty="0">
              <a:solidFill>
                <a:srgbClr val="595959"/>
              </a:solidFill>
            </a:endParaRPr>
          </a:p>
          <a:p>
            <a:pPr marL="457200" lvl="0" indent="-334327" algn="l" rtl="0">
              <a:lnSpc>
                <a:spcPct val="115000"/>
              </a:lnSpc>
              <a:spcBef>
                <a:spcPts val="0"/>
              </a:spcBef>
              <a:spcAft>
                <a:spcPts val="0"/>
              </a:spcAft>
              <a:buClr>
                <a:srgbClr val="595959"/>
              </a:buClr>
              <a:buSzPct val="100000"/>
              <a:buChar char="●"/>
            </a:pPr>
            <a:r>
              <a:rPr lang="en" sz="1800" b="1" i="1" dirty="0">
                <a:solidFill>
                  <a:srgbClr val="595959"/>
                </a:solidFill>
              </a:rPr>
              <a:t>Strong linear relaxations</a:t>
            </a:r>
            <a:r>
              <a:rPr lang="en" sz="1800" dirty="0">
                <a:solidFill>
                  <a:srgbClr val="595959"/>
                </a:solidFill>
              </a:rPr>
              <a:t>, quantified in terms of the </a:t>
            </a:r>
            <a:r>
              <a:rPr lang="en" sz="1800" dirty="0" err="1">
                <a:solidFill>
                  <a:srgbClr val="595959"/>
                </a:solidFill>
              </a:rPr>
              <a:t>Lagrangian</a:t>
            </a:r>
            <a:r>
              <a:rPr lang="en" sz="1800" dirty="0">
                <a:solidFill>
                  <a:srgbClr val="595959"/>
                </a:solidFill>
              </a:rPr>
              <a:t> relaxation</a:t>
            </a:r>
            <a:endParaRPr sz="1800" dirty="0">
              <a:solidFill>
                <a:srgbClr val="595959"/>
              </a:solidFill>
            </a:endParaRPr>
          </a:p>
          <a:p>
            <a:pPr marL="0" lvl="0" indent="0" algn="l" rtl="0">
              <a:lnSpc>
                <a:spcPct val="115000"/>
              </a:lnSpc>
              <a:spcBef>
                <a:spcPts val="1200"/>
              </a:spcBef>
              <a:spcAft>
                <a:spcPts val="1200"/>
              </a:spcAft>
              <a:buNone/>
            </a:pPr>
            <a:r>
              <a:rPr lang="en" sz="1800" dirty="0">
                <a:solidFill>
                  <a:srgbClr val="595959"/>
                </a:solidFill>
              </a:rPr>
              <a:t>Contrasts state-of-the-art algorithm MACHINA (El-Kebir et al. 2018), which has </a:t>
            </a:r>
            <a:r>
              <a:rPr lang="en" sz="1800" i="1" dirty="0">
                <a:solidFill>
                  <a:srgbClr val="595959"/>
                </a:solidFill>
              </a:rPr>
              <a:t>O(nm) </a:t>
            </a:r>
            <a:r>
              <a:rPr lang="en" sz="1800" dirty="0">
                <a:solidFill>
                  <a:srgbClr val="595959"/>
                </a:solidFill>
              </a:rPr>
              <a:t>binary variables and worse linear relaxations.</a:t>
            </a:r>
            <a:endParaRPr sz="1800" dirty="0">
              <a:solidFill>
                <a:srgbClr val="595959"/>
              </a:solidFill>
            </a:endParaRPr>
          </a:p>
        </p:txBody>
      </p:sp>
      <p:pic>
        <p:nvPicPr>
          <p:cNvPr id="521" name="Google Shape;521;p51"/>
          <p:cNvPicPr preferRelativeResize="0"/>
          <p:nvPr/>
        </p:nvPicPr>
        <p:blipFill>
          <a:blip r:embed="rId3">
            <a:alphaModFix/>
          </a:blip>
          <a:stretch>
            <a:fillRect/>
          </a:stretch>
        </p:blipFill>
        <p:spPr>
          <a:xfrm>
            <a:off x="843625" y="678375"/>
            <a:ext cx="3333500" cy="2273225"/>
          </a:xfrm>
          <a:prstGeom prst="rect">
            <a:avLst/>
          </a:prstGeom>
          <a:noFill/>
          <a:ln>
            <a:noFill/>
          </a:ln>
        </p:spPr>
      </p:pic>
      <p:pic>
        <p:nvPicPr>
          <p:cNvPr id="522" name="Google Shape;522;p51"/>
          <p:cNvPicPr preferRelativeResize="0"/>
          <p:nvPr/>
        </p:nvPicPr>
        <p:blipFill>
          <a:blip r:embed="rId4">
            <a:alphaModFix/>
          </a:blip>
          <a:stretch>
            <a:fillRect/>
          </a:stretch>
        </p:blipFill>
        <p:spPr>
          <a:xfrm>
            <a:off x="4985825" y="1077500"/>
            <a:ext cx="3640675" cy="1738625"/>
          </a:xfrm>
          <a:prstGeom prst="rect">
            <a:avLst/>
          </a:prstGeom>
          <a:noFill/>
          <a:ln>
            <a:noFill/>
          </a:ln>
        </p:spPr>
      </p:pic>
      <p:sp>
        <p:nvSpPr>
          <p:cNvPr id="523" name="Google Shape;523;p51"/>
          <p:cNvSpPr/>
          <p:nvPr/>
        </p:nvSpPr>
        <p:spPr>
          <a:xfrm>
            <a:off x="843625" y="678375"/>
            <a:ext cx="617700" cy="243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24" name="Google Shape;524;p51"/>
          <p:cNvCxnSpPr/>
          <p:nvPr/>
        </p:nvCxnSpPr>
        <p:spPr>
          <a:xfrm>
            <a:off x="348008" y="3079771"/>
            <a:ext cx="8474700" cy="0"/>
          </a:xfrm>
          <a:prstGeom prst="straightConnector1">
            <a:avLst/>
          </a:prstGeom>
          <a:noFill/>
          <a:ln w="19050" cap="flat" cmpd="sng">
            <a:solidFill>
              <a:srgbClr val="595959"/>
            </a:solidFill>
            <a:prstDash val="solid"/>
            <a:round/>
            <a:headEnd type="none" w="med" len="med"/>
            <a:tailEnd type="none" w="med" len="med"/>
          </a:ln>
        </p:spPr>
      </p:cxnSp>
      <p:cxnSp>
        <p:nvCxnSpPr>
          <p:cNvPr id="525" name="Google Shape;525;p51"/>
          <p:cNvCxnSpPr/>
          <p:nvPr/>
        </p:nvCxnSpPr>
        <p:spPr>
          <a:xfrm rot="10800000">
            <a:off x="4240500" y="1842750"/>
            <a:ext cx="860700" cy="0"/>
          </a:xfrm>
          <a:prstGeom prst="straightConnector1">
            <a:avLst/>
          </a:prstGeom>
          <a:noFill/>
          <a:ln w="28575" cap="flat" cmpd="sng">
            <a:solidFill>
              <a:srgbClr val="595959"/>
            </a:solidFill>
            <a:prstDash val="solid"/>
            <a:round/>
            <a:headEnd type="stealth" w="med" len="med"/>
            <a:tailEnd type="stealth" w="med" len="med"/>
          </a:ln>
        </p:spPr>
      </p:cxnSp>
      <p:sp>
        <p:nvSpPr>
          <p:cNvPr id="526" name="Google Shape;526;p51"/>
          <p:cNvSpPr txBox="1"/>
          <p:nvPr/>
        </p:nvSpPr>
        <p:spPr>
          <a:xfrm>
            <a:off x="4412625" y="1842750"/>
            <a:ext cx="61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595959"/>
                </a:solidFill>
              </a:rPr>
              <a:t>MILP</a:t>
            </a:r>
            <a:endParaRPr sz="1200">
              <a:solidFill>
                <a:srgbClr val="595959"/>
              </a:solidFill>
            </a:endParaRPr>
          </a:p>
        </p:txBody>
      </p:sp>
      <p:sp>
        <p:nvSpPr>
          <p:cNvPr id="527" name="Google Shape;527;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52" title="Screenshot 2025-04-15 at 9.46.06 AM.png"/>
          <p:cNvPicPr preferRelativeResize="0"/>
          <p:nvPr/>
        </p:nvPicPr>
        <p:blipFill>
          <a:blip r:embed="rId3">
            <a:alphaModFix/>
          </a:blip>
          <a:stretch>
            <a:fillRect/>
          </a:stretch>
        </p:blipFill>
        <p:spPr>
          <a:xfrm>
            <a:off x="3978375" y="1533683"/>
            <a:ext cx="4796300" cy="3216279"/>
          </a:xfrm>
          <a:prstGeom prst="rect">
            <a:avLst/>
          </a:prstGeom>
          <a:noFill/>
          <a:ln>
            <a:noFill/>
          </a:ln>
        </p:spPr>
      </p:pic>
      <p:sp>
        <p:nvSpPr>
          <p:cNvPr id="533" name="Google Shape;533;p52"/>
          <p:cNvSpPr txBox="1">
            <a:spLocks noGrp="1"/>
          </p:cNvSpPr>
          <p:nvPr>
            <p:ph type="title"/>
          </p:nvPr>
        </p:nvSpPr>
        <p:spPr>
          <a:xfrm>
            <a:off x="311700" y="123775"/>
            <a:ext cx="8709300" cy="568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fastMACHINA for the parsimonious migration history (PMH) problem</a:t>
            </a:r>
            <a:endParaRPr/>
          </a:p>
        </p:txBody>
      </p:sp>
      <p:sp>
        <p:nvSpPr>
          <p:cNvPr id="534" name="Google Shape;534;p52"/>
          <p:cNvSpPr txBox="1">
            <a:spLocks noGrp="1"/>
          </p:cNvSpPr>
          <p:nvPr>
            <p:ph type="body" idx="1"/>
          </p:nvPr>
        </p:nvSpPr>
        <p:spPr>
          <a:xfrm>
            <a:off x="364725" y="1240350"/>
            <a:ext cx="3973800" cy="39756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en"/>
              <a:t>Simulate tumor evolution and metastasis using a fitness based model:</a:t>
            </a:r>
            <a:endParaRPr/>
          </a:p>
          <a:p>
            <a:pPr marL="457200" lvl="0" indent="-342900" algn="l" rtl="0">
              <a:lnSpc>
                <a:spcPct val="105000"/>
              </a:lnSpc>
              <a:spcBef>
                <a:spcPts val="1200"/>
              </a:spcBef>
              <a:spcAft>
                <a:spcPts val="0"/>
              </a:spcAft>
              <a:buSzPts val="1800"/>
              <a:buChar char="●"/>
            </a:pPr>
            <a:r>
              <a:rPr lang="en" i="1"/>
              <a:t>n = 25, 50, …, 1000 </a:t>
            </a:r>
            <a:r>
              <a:rPr lang="en"/>
              <a:t>leaves</a:t>
            </a:r>
            <a:endParaRPr/>
          </a:p>
          <a:p>
            <a:pPr marL="457200" lvl="0" indent="-342900" algn="l" rtl="0">
              <a:lnSpc>
                <a:spcPct val="105000"/>
              </a:lnSpc>
              <a:spcBef>
                <a:spcPts val="0"/>
              </a:spcBef>
              <a:spcAft>
                <a:spcPts val="0"/>
              </a:spcAft>
              <a:buSzPts val="1800"/>
              <a:buChar char="●"/>
            </a:pPr>
            <a:r>
              <a:rPr lang="en" i="1"/>
              <a:t>m = 3, …, 71 </a:t>
            </a:r>
            <a:r>
              <a:rPr lang="en"/>
              <a:t>anatomical sites with a median of </a:t>
            </a:r>
            <a:r>
              <a:rPr lang="en" i="1"/>
              <a:t>12</a:t>
            </a:r>
            <a:r>
              <a:rPr lang="en"/>
              <a:t> sites</a:t>
            </a:r>
            <a:endParaRPr/>
          </a:p>
          <a:p>
            <a:pPr marL="457200" lvl="0" indent="-342900" algn="l" rtl="0">
              <a:lnSpc>
                <a:spcPct val="105000"/>
              </a:lnSpc>
              <a:spcBef>
                <a:spcPts val="0"/>
              </a:spcBef>
              <a:spcAft>
                <a:spcPts val="0"/>
              </a:spcAft>
              <a:buSzPts val="1800"/>
              <a:buChar char="●"/>
            </a:pPr>
            <a:r>
              <a:rPr lang="en"/>
              <a:t>Tree and DAG migration patterns</a:t>
            </a:r>
            <a:endParaRPr i="1"/>
          </a:p>
        </p:txBody>
      </p:sp>
      <p:sp>
        <p:nvSpPr>
          <p:cNvPr id="535" name="Google Shape;535;p52"/>
          <p:cNvSpPr/>
          <p:nvPr/>
        </p:nvSpPr>
        <p:spPr>
          <a:xfrm>
            <a:off x="3978375" y="1459421"/>
            <a:ext cx="462600" cy="39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6" name="Google Shape;536;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
        <p:nvSpPr>
          <p:cNvPr id="537" name="Google Shape;537;p52"/>
          <p:cNvSpPr txBox="1">
            <a:spLocks noGrp="1"/>
          </p:cNvSpPr>
          <p:nvPr>
            <p:ph type="body" idx="1"/>
          </p:nvPr>
        </p:nvSpPr>
        <p:spPr>
          <a:xfrm>
            <a:off x="4486475" y="847375"/>
            <a:ext cx="4288200" cy="743700"/>
          </a:xfrm>
          <a:prstGeom prst="rect">
            <a:avLst/>
          </a:prstGeom>
        </p:spPr>
        <p:txBody>
          <a:bodyPr spcFirstLastPara="1" wrap="square" lIns="91425" tIns="91425" rIns="91425" bIns="91425" anchor="t" anchorCtr="0">
            <a:normAutofit fontScale="85000" lnSpcReduction="20000"/>
          </a:bodyPr>
          <a:lstStyle/>
          <a:p>
            <a:pPr marL="457200" lvl="0" indent="0" algn="l" rtl="0">
              <a:lnSpc>
                <a:spcPct val="105000"/>
              </a:lnSpc>
              <a:spcBef>
                <a:spcPts val="0"/>
              </a:spcBef>
              <a:spcAft>
                <a:spcPts val="1200"/>
              </a:spcAft>
              <a:buNone/>
            </a:pPr>
            <a:r>
              <a:rPr lang="en"/>
              <a:t>Runtime of </a:t>
            </a:r>
            <a:r>
              <a:rPr lang="en" i="1"/>
              <a:t>fastMACHINA</a:t>
            </a:r>
            <a:r>
              <a:rPr lang="en"/>
              <a:t> and MACHINA (El-Kebir et al. 2018)</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53"/>
          <p:cNvSpPr txBox="1">
            <a:spLocks noGrp="1"/>
          </p:cNvSpPr>
          <p:nvPr>
            <p:ph type="title"/>
          </p:nvPr>
        </p:nvSpPr>
        <p:spPr>
          <a:xfrm>
            <a:off x="311700" y="123775"/>
            <a:ext cx="8520600" cy="878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fastMACHINA enables large-scale migration history inference on lineage tracing data</a:t>
            </a:r>
            <a:endParaRPr/>
          </a:p>
        </p:txBody>
      </p:sp>
      <p:sp>
        <p:nvSpPr>
          <p:cNvPr id="543" name="Google Shape;543;p53"/>
          <p:cNvSpPr txBox="1">
            <a:spLocks noGrp="1"/>
          </p:cNvSpPr>
          <p:nvPr>
            <p:ph type="body" idx="1"/>
          </p:nvPr>
        </p:nvSpPr>
        <p:spPr>
          <a:xfrm>
            <a:off x="480450" y="4393075"/>
            <a:ext cx="8183100" cy="824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i="1"/>
              <a:t>(Quinn et al. 2021)</a:t>
            </a:r>
            <a:r>
              <a:rPr lang="en"/>
              <a:t> builds cellular lineage trees from evolving mouse tumors.</a:t>
            </a:r>
            <a:endParaRPr/>
          </a:p>
        </p:txBody>
      </p:sp>
      <p:pic>
        <p:nvPicPr>
          <p:cNvPr id="544" name="Google Shape;544;p53"/>
          <p:cNvPicPr preferRelativeResize="0"/>
          <p:nvPr/>
        </p:nvPicPr>
        <p:blipFill>
          <a:blip r:embed="rId3">
            <a:alphaModFix/>
          </a:blip>
          <a:stretch>
            <a:fillRect/>
          </a:stretch>
        </p:blipFill>
        <p:spPr>
          <a:xfrm>
            <a:off x="1597050" y="1136175"/>
            <a:ext cx="6263398" cy="1599504"/>
          </a:xfrm>
          <a:prstGeom prst="rect">
            <a:avLst/>
          </a:prstGeom>
          <a:noFill/>
          <a:ln>
            <a:noFill/>
          </a:ln>
        </p:spPr>
      </p:pic>
      <p:sp>
        <p:nvSpPr>
          <p:cNvPr id="545" name="Google Shape;5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pic>
        <p:nvPicPr>
          <p:cNvPr id="546" name="Google Shape;546;p53"/>
          <p:cNvPicPr preferRelativeResize="0"/>
          <p:nvPr/>
        </p:nvPicPr>
        <p:blipFill rotWithShape="1">
          <a:blip r:embed="rId4">
            <a:alphaModFix/>
          </a:blip>
          <a:srcRect t="12937"/>
          <a:stretch/>
        </p:blipFill>
        <p:spPr>
          <a:xfrm>
            <a:off x="1597050" y="2735669"/>
            <a:ext cx="6263398" cy="158313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7"/>
          <p:cNvPicPr preferRelativeResize="0"/>
          <p:nvPr/>
        </p:nvPicPr>
        <p:blipFill>
          <a:blip r:embed="rId3">
            <a:alphaModFix/>
          </a:blip>
          <a:stretch>
            <a:fillRect/>
          </a:stretch>
        </p:blipFill>
        <p:spPr>
          <a:xfrm>
            <a:off x="4922175" y="522262"/>
            <a:ext cx="4098975" cy="4098975"/>
          </a:xfrm>
          <a:prstGeom prst="rect">
            <a:avLst/>
          </a:prstGeom>
          <a:noFill/>
          <a:ln>
            <a:noFill/>
          </a:ln>
        </p:spPr>
      </p:pic>
      <p:sp>
        <p:nvSpPr>
          <p:cNvPr id="122" name="Google Shape;122;p27"/>
          <p:cNvSpPr/>
          <p:nvPr/>
        </p:nvSpPr>
        <p:spPr>
          <a:xfrm>
            <a:off x="6127850" y="2455050"/>
            <a:ext cx="120600" cy="116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23" name="Google Shape;123;p27"/>
          <p:cNvCxnSpPr>
            <a:endCxn id="122" idx="3"/>
          </p:cNvCxnSpPr>
          <p:nvPr/>
        </p:nvCxnSpPr>
        <p:spPr>
          <a:xfrm rot="10800000" flipH="1">
            <a:off x="3047711" y="2554660"/>
            <a:ext cx="3097800" cy="726000"/>
          </a:xfrm>
          <a:prstGeom prst="straightConnector1">
            <a:avLst/>
          </a:prstGeom>
          <a:noFill/>
          <a:ln w="9525" cap="flat" cmpd="sng">
            <a:solidFill>
              <a:schemeClr val="dk2"/>
            </a:solidFill>
            <a:prstDash val="solid"/>
            <a:round/>
            <a:headEnd type="none" w="med" len="med"/>
            <a:tailEnd type="stealth" w="med" len="med"/>
          </a:ln>
        </p:spPr>
      </p:cxnSp>
      <p:sp>
        <p:nvSpPr>
          <p:cNvPr id="124" name="Google Shape;124;p27"/>
          <p:cNvSpPr txBox="1"/>
          <p:nvPr/>
        </p:nvSpPr>
        <p:spPr>
          <a:xfrm>
            <a:off x="1434225" y="3337675"/>
            <a:ext cx="3375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rPr>
              <a:t>What is the sequence of this ancestral archaea?</a:t>
            </a:r>
            <a:endParaRPr sz="1600">
              <a:solidFill>
                <a:schemeClr val="dk2"/>
              </a:solidFill>
            </a:endParaRPr>
          </a:p>
        </p:txBody>
      </p:sp>
      <p:sp>
        <p:nvSpPr>
          <p:cNvPr id="125" name="Google Shape;125;p27"/>
          <p:cNvSpPr txBox="1"/>
          <p:nvPr/>
        </p:nvSpPr>
        <p:spPr>
          <a:xfrm rot="-1779686">
            <a:off x="5261968" y="406248"/>
            <a:ext cx="1251834" cy="4154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i="1">
                <a:solidFill>
                  <a:schemeClr val="dk2"/>
                </a:solidFill>
              </a:rPr>
              <a:t>Eukaryotes</a:t>
            </a:r>
            <a:endParaRPr sz="1500" b="1" i="1">
              <a:solidFill>
                <a:schemeClr val="dk2"/>
              </a:solidFill>
            </a:endParaRPr>
          </a:p>
        </p:txBody>
      </p:sp>
      <p:sp>
        <p:nvSpPr>
          <p:cNvPr id="126" name="Google Shape;126;p27"/>
          <p:cNvSpPr txBox="1"/>
          <p:nvPr/>
        </p:nvSpPr>
        <p:spPr>
          <a:xfrm rot="-4107521">
            <a:off x="4369288" y="1417672"/>
            <a:ext cx="1251729" cy="41564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i="1">
                <a:solidFill>
                  <a:schemeClr val="dk2"/>
                </a:solidFill>
              </a:rPr>
              <a:t>Archaea</a:t>
            </a:r>
            <a:endParaRPr sz="1500" b="1" i="1">
              <a:solidFill>
                <a:schemeClr val="dk2"/>
              </a:solidFill>
            </a:endParaRPr>
          </a:p>
        </p:txBody>
      </p:sp>
      <p:sp>
        <p:nvSpPr>
          <p:cNvPr id="127" name="Google Shape;127;p27"/>
          <p:cNvSpPr txBox="1"/>
          <p:nvPr/>
        </p:nvSpPr>
        <p:spPr>
          <a:xfrm rot="-2108309">
            <a:off x="7679250" y="4097179"/>
            <a:ext cx="133645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i="1">
                <a:solidFill>
                  <a:schemeClr val="dk2"/>
                </a:solidFill>
              </a:rPr>
              <a:t>Prokaryotes</a:t>
            </a:r>
            <a:endParaRPr sz="1500" b="1" i="1">
              <a:solidFill>
                <a:schemeClr val="dk2"/>
              </a:solidFill>
            </a:endParaRPr>
          </a:p>
        </p:txBody>
      </p:sp>
      <p:sp>
        <p:nvSpPr>
          <p:cNvPr id="128" name="Google Shape;12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129" name="Google Shape;129;p27"/>
          <p:cNvSpPr txBox="1">
            <a:spLocks noGrp="1"/>
          </p:cNvSpPr>
          <p:nvPr>
            <p:ph type="title"/>
          </p:nvPr>
        </p:nvSpPr>
        <p:spPr>
          <a:xfrm>
            <a:off x="239350" y="123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can we infer about the past?</a:t>
            </a:r>
            <a:endParaRPr/>
          </a:p>
        </p:txBody>
      </p:sp>
      <p:sp>
        <p:nvSpPr>
          <p:cNvPr id="130" name="Google Shape;130;p27"/>
          <p:cNvSpPr txBox="1">
            <a:spLocks noGrp="1"/>
          </p:cNvSpPr>
          <p:nvPr>
            <p:ph type="body" idx="1"/>
          </p:nvPr>
        </p:nvSpPr>
        <p:spPr>
          <a:xfrm>
            <a:off x="239350" y="783450"/>
            <a:ext cx="4332600" cy="232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100"/>
              <a:t>Given a </a:t>
            </a:r>
            <a:r>
              <a:rPr lang="en" sz="2100" i="1"/>
              <a:t>phylogeny</a:t>
            </a:r>
            <a:r>
              <a:rPr lang="en" sz="2100"/>
              <a:t> and attributes of species at the present day, can we recover attributes of the ancestral species?</a:t>
            </a:r>
            <a:endParaRPr sz="21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4"/>
          <p:cNvSpPr txBox="1">
            <a:spLocks noGrp="1"/>
          </p:cNvSpPr>
          <p:nvPr>
            <p:ph type="title"/>
          </p:nvPr>
        </p:nvSpPr>
        <p:spPr>
          <a:xfrm>
            <a:off x="311700" y="123775"/>
            <a:ext cx="8520600" cy="878100"/>
          </a:xfrm>
          <a:prstGeom prst="rect">
            <a:avLst/>
          </a:prstGeom>
          <a:no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Application: large-scale migration history inference on lineage tracing data</a:t>
            </a:r>
            <a:endParaRPr/>
          </a:p>
        </p:txBody>
      </p:sp>
      <p:pic>
        <p:nvPicPr>
          <p:cNvPr id="552" name="Google Shape;552;p54"/>
          <p:cNvPicPr preferRelativeResize="0"/>
          <p:nvPr/>
        </p:nvPicPr>
        <p:blipFill rotWithShape="1">
          <a:blip r:embed="rId3">
            <a:alphaModFix/>
          </a:blip>
          <a:srcRect r="81670" b="20597"/>
          <a:stretch/>
        </p:blipFill>
        <p:spPr>
          <a:xfrm>
            <a:off x="0" y="1542779"/>
            <a:ext cx="2080952" cy="2288975"/>
          </a:xfrm>
          <a:prstGeom prst="rect">
            <a:avLst/>
          </a:prstGeom>
          <a:noFill/>
          <a:ln>
            <a:noFill/>
          </a:ln>
        </p:spPr>
      </p:pic>
      <p:sp>
        <p:nvSpPr>
          <p:cNvPr id="553" name="Google Shape;553;p54"/>
          <p:cNvSpPr txBox="1"/>
          <p:nvPr/>
        </p:nvSpPr>
        <p:spPr>
          <a:xfrm>
            <a:off x="4008000" y="973663"/>
            <a:ext cx="482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i="1">
                <a:solidFill>
                  <a:schemeClr val="dk2"/>
                </a:solidFill>
              </a:rPr>
              <a:t>Inferred CP3 Migration Graphs</a:t>
            </a:r>
            <a:endParaRPr sz="1800" b="1" i="1">
              <a:solidFill>
                <a:schemeClr val="dk2"/>
              </a:solidFill>
            </a:endParaRPr>
          </a:p>
        </p:txBody>
      </p:sp>
      <p:sp>
        <p:nvSpPr>
          <p:cNvPr id="554" name="Google Shape;554;p54"/>
          <p:cNvSpPr/>
          <p:nvPr/>
        </p:nvSpPr>
        <p:spPr>
          <a:xfrm>
            <a:off x="214700" y="1001875"/>
            <a:ext cx="403800" cy="54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5" name="Google Shape;555;p54"/>
          <p:cNvSpPr/>
          <p:nvPr/>
        </p:nvSpPr>
        <p:spPr>
          <a:xfrm>
            <a:off x="3066925" y="1075038"/>
            <a:ext cx="463500" cy="54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6" name="Google Shape;556;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
        <p:nvSpPr>
          <p:cNvPr id="557" name="Google Shape;557;p54"/>
          <p:cNvSpPr txBox="1"/>
          <p:nvPr/>
        </p:nvSpPr>
        <p:spPr>
          <a:xfrm>
            <a:off x="2808900" y="1897463"/>
            <a:ext cx="578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558" name="Google Shape;558;p54"/>
          <p:cNvPicPr preferRelativeResize="0"/>
          <p:nvPr/>
        </p:nvPicPr>
        <p:blipFill rotWithShape="1">
          <a:blip r:embed="rId3">
            <a:alphaModFix/>
          </a:blip>
          <a:srcRect l="34798"/>
          <a:stretch/>
        </p:blipFill>
        <p:spPr>
          <a:xfrm>
            <a:off x="2632933" y="1772375"/>
            <a:ext cx="6511068" cy="2535537"/>
          </a:xfrm>
          <a:prstGeom prst="rect">
            <a:avLst/>
          </a:prstGeom>
          <a:noFill/>
          <a:ln>
            <a:noFill/>
          </a:ln>
        </p:spPr>
      </p:pic>
      <p:sp>
        <p:nvSpPr>
          <p:cNvPr id="559" name="Google Shape;559;p54"/>
          <p:cNvSpPr txBox="1"/>
          <p:nvPr/>
        </p:nvSpPr>
        <p:spPr>
          <a:xfrm>
            <a:off x="1808025" y="1298900"/>
            <a:ext cx="1486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2"/>
                </a:solidFill>
              </a:rPr>
              <a:t>Structural </a:t>
            </a:r>
            <a:endParaRPr b="1">
              <a:solidFill>
                <a:schemeClr val="dk2"/>
              </a:solidFill>
            </a:endParaRPr>
          </a:p>
          <a:p>
            <a:pPr marL="0" lvl="0" indent="0" algn="ctr" rtl="0">
              <a:spcBef>
                <a:spcPts val="0"/>
              </a:spcBef>
              <a:spcAft>
                <a:spcPts val="0"/>
              </a:spcAft>
              <a:buNone/>
            </a:pPr>
            <a:r>
              <a:rPr lang="en" b="1">
                <a:solidFill>
                  <a:schemeClr val="dk2"/>
                </a:solidFill>
              </a:rPr>
              <a:t>Constraints:</a:t>
            </a:r>
            <a:endParaRPr b="1">
              <a:solidFill>
                <a:schemeClr val="dk2"/>
              </a:solidFill>
            </a:endParaRPr>
          </a:p>
        </p:txBody>
      </p:sp>
      <p:sp>
        <p:nvSpPr>
          <p:cNvPr id="560" name="Google Shape;560;p54"/>
          <p:cNvSpPr txBox="1"/>
          <p:nvPr/>
        </p:nvSpPr>
        <p:spPr>
          <a:xfrm>
            <a:off x="3174238" y="1383488"/>
            <a:ext cx="934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i="1">
                <a:solidFill>
                  <a:schemeClr val="dk2"/>
                </a:solidFill>
              </a:rPr>
              <a:t>None</a:t>
            </a:r>
            <a:endParaRPr sz="1700" i="1">
              <a:solidFill>
                <a:schemeClr val="dk2"/>
              </a:solidFill>
            </a:endParaRPr>
          </a:p>
        </p:txBody>
      </p:sp>
      <p:sp>
        <p:nvSpPr>
          <p:cNvPr id="561" name="Google Shape;561;p54"/>
          <p:cNvSpPr txBox="1"/>
          <p:nvPr/>
        </p:nvSpPr>
        <p:spPr>
          <a:xfrm>
            <a:off x="7478538" y="1391138"/>
            <a:ext cx="93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solidFill>
                  <a:schemeClr val="dk2"/>
                </a:solidFill>
              </a:rPr>
              <a:t>Tree</a:t>
            </a:r>
            <a:endParaRPr sz="1600" i="1">
              <a:solidFill>
                <a:schemeClr val="dk2"/>
              </a:solidFill>
            </a:endParaRPr>
          </a:p>
        </p:txBody>
      </p:sp>
      <p:sp>
        <p:nvSpPr>
          <p:cNvPr id="562" name="Google Shape;562;p54"/>
          <p:cNvSpPr txBox="1"/>
          <p:nvPr/>
        </p:nvSpPr>
        <p:spPr>
          <a:xfrm>
            <a:off x="5346500" y="1391138"/>
            <a:ext cx="93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solidFill>
                  <a:schemeClr val="dk2"/>
                </a:solidFill>
              </a:rPr>
              <a:t>DAG</a:t>
            </a:r>
            <a:endParaRPr sz="1600" i="1">
              <a:solidFill>
                <a:schemeClr val="dk2"/>
              </a:solidFill>
            </a:endParaRPr>
          </a:p>
        </p:txBody>
      </p:sp>
      <p:sp>
        <p:nvSpPr>
          <p:cNvPr id="563" name="Google Shape;563;p54"/>
          <p:cNvSpPr/>
          <p:nvPr/>
        </p:nvSpPr>
        <p:spPr>
          <a:xfrm>
            <a:off x="3023825" y="4026500"/>
            <a:ext cx="5253900" cy="281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4" name="Google Shape;564;p54"/>
          <p:cNvSpPr txBox="1"/>
          <p:nvPr/>
        </p:nvSpPr>
        <p:spPr>
          <a:xfrm>
            <a:off x="3239925" y="4132213"/>
            <a:ext cx="934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i="1">
                <a:solidFill>
                  <a:schemeClr val="dk2"/>
                </a:solidFill>
              </a:rPr>
              <a:t>118</a:t>
            </a:r>
            <a:endParaRPr sz="1700" i="1">
              <a:solidFill>
                <a:schemeClr val="dk2"/>
              </a:solidFill>
            </a:endParaRPr>
          </a:p>
        </p:txBody>
      </p:sp>
      <p:sp>
        <p:nvSpPr>
          <p:cNvPr id="565" name="Google Shape;565;p54"/>
          <p:cNvSpPr txBox="1"/>
          <p:nvPr/>
        </p:nvSpPr>
        <p:spPr>
          <a:xfrm>
            <a:off x="5334350" y="4155313"/>
            <a:ext cx="934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i="1">
                <a:solidFill>
                  <a:schemeClr val="dk2"/>
                </a:solidFill>
              </a:rPr>
              <a:t>266</a:t>
            </a:r>
            <a:endParaRPr sz="1700" i="1">
              <a:solidFill>
                <a:schemeClr val="dk2"/>
              </a:solidFill>
            </a:endParaRPr>
          </a:p>
        </p:txBody>
      </p:sp>
      <p:sp>
        <p:nvSpPr>
          <p:cNvPr id="566" name="Google Shape;566;p54"/>
          <p:cNvSpPr txBox="1"/>
          <p:nvPr/>
        </p:nvSpPr>
        <p:spPr>
          <a:xfrm>
            <a:off x="7619200" y="4178413"/>
            <a:ext cx="934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i="1">
                <a:solidFill>
                  <a:schemeClr val="dk2"/>
                </a:solidFill>
              </a:rPr>
              <a:t>982</a:t>
            </a:r>
            <a:endParaRPr sz="1700" i="1">
              <a:solidFill>
                <a:schemeClr val="dk2"/>
              </a:solidFill>
            </a:endParaRPr>
          </a:p>
        </p:txBody>
      </p:sp>
      <p:sp>
        <p:nvSpPr>
          <p:cNvPr id="567" name="Google Shape;567;p54"/>
          <p:cNvSpPr/>
          <p:nvPr/>
        </p:nvSpPr>
        <p:spPr>
          <a:xfrm>
            <a:off x="0" y="1579425"/>
            <a:ext cx="189000" cy="281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8" name="Google Shape;568;p54"/>
          <p:cNvSpPr txBox="1"/>
          <p:nvPr/>
        </p:nvSpPr>
        <p:spPr>
          <a:xfrm>
            <a:off x="1898425" y="4047625"/>
            <a:ext cx="1486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2"/>
                </a:solidFill>
              </a:rPr>
              <a:t>Number of</a:t>
            </a:r>
            <a:endParaRPr b="1">
              <a:solidFill>
                <a:schemeClr val="dk2"/>
              </a:solidFill>
            </a:endParaRPr>
          </a:p>
          <a:p>
            <a:pPr marL="0" lvl="0" indent="0" algn="ctr" rtl="0">
              <a:spcBef>
                <a:spcPts val="0"/>
              </a:spcBef>
              <a:spcAft>
                <a:spcPts val="0"/>
              </a:spcAft>
              <a:buNone/>
            </a:pPr>
            <a:r>
              <a:rPr lang="en" b="1">
                <a:solidFill>
                  <a:schemeClr val="dk2"/>
                </a:solidFill>
              </a:rPr>
              <a:t>Migrations:</a:t>
            </a:r>
            <a:endParaRPr b="1">
              <a:solidFill>
                <a:schemeClr val="dk2"/>
              </a:solidFill>
            </a:endParaRPr>
          </a:p>
        </p:txBody>
      </p:sp>
      <p:sp>
        <p:nvSpPr>
          <p:cNvPr id="569" name="Google Shape;569;p54"/>
          <p:cNvSpPr txBox="1"/>
          <p:nvPr/>
        </p:nvSpPr>
        <p:spPr>
          <a:xfrm>
            <a:off x="-1400" y="3843950"/>
            <a:ext cx="2081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2"/>
                </a:solidFill>
              </a:rPr>
              <a:t>Anatomical Site </a:t>
            </a:r>
            <a:endParaRPr sz="1500" b="1">
              <a:solidFill>
                <a:schemeClr val="dk2"/>
              </a:solidFill>
            </a:endParaRPr>
          </a:p>
          <a:p>
            <a:pPr marL="0" lvl="0" indent="0" algn="ctr" rtl="0">
              <a:spcBef>
                <a:spcPts val="0"/>
              </a:spcBef>
              <a:spcAft>
                <a:spcPts val="0"/>
              </a:spcAft>
              <a:buNone/>
            </a:pPr>
            <a:r>
              <a:rPr lang="en" sz="1500" b="1">
                <a:solidFill>
                  <a:schemeClr val="dk2"/>
                </a:solidFill>
              </a:rPr>
              <a:t>Legend (5616 cells)</a:t>
            </a:r>
            <a:endParaRPr sz="1500" b="1">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55"/>
          <p:cNvPicPr preferRelativeResize="0"/>
          <p:nvPr/>
        </p:nvPicPr>
        <p:blipFill rotWithShape="1">
          <a:blip r:embed="rId3">
            <a:alphaModFix/>
          </a:blip>
          <a:srcRect l="8850"/>
          <a:stretch/>
        </p:blipFill>
        <p:spPr>
          <a:xfrm>
            <a:off x="60274" y="1244750"/>
            <a:ext cx="2740624" cy="2892776"/>
          </a:xfrm>
          <a:prstGeom prst="rect">
            <a:avLst/>
          </a:prstGeom>
          <a:noFill/>
          <a:ln>
            <a:noFill/>
          </a:ln>
        </p:spPr>
      </p:pic>
      <p:sp>
        <p:nvSpPr>
          <p:cNvPr id="575" name="Google Shape;575;p55"/>
          <p:cNvSpPr txBox="1">
            <a:spLocks noGrp="1"/>
          </p:cNvSpPr>
          <p:nvPr>
            <p:ph type="title"/>
          </p:nvPr>
        </p:nvSpPr>
        <p:spPr>
          <a:xfrm>
            <a:off x="311700" y="123775"/>
            <a:ext cx="8520600" cy="878100"/>
          </a:xfrm>
          <a:prstGeom prst="rect">
            <a:avLst/>
          </a:prstGeom>
          <a:no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Application: large-scale migration history inference on lineage tracing data</a:t>
            </a:r>
            <a:endParaRPr/>
          </a:p>
        </p:txBody>
      </p:sp>
      <p:sp>
        <p:nvSpPr>
          <p:cNvPr id="576" name="Google Shape;576;p55"/>
          <p:cNvSpPr txBox="1"/>
          <p:nvPr/>
        </p:nvSpPr>
        <p:spPr>
          <a:xfrm>
            <a:off x="4429176" y="942488"/>
            <a:ext cx="482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i="1">
                <a:solidFill>
                  <a:schemeClr val="dk2"/>
                </a:solidFill>
              </a:rPr>
              <a:t>Inferred CP28 Migration Graphs</a:t>
            </a:r>
            <a:endParaRPr sz="1800" b="1" i="1">
              <a:solidFill>
                <a:schemeClr val="dk2"/>
              </a:solidFill>
            </a:endParaRPr>
          </a:p>
        </p:txBody>
      </p:sp>
      <p:sp>
        <p:nvSpPr>
          <p:cNvPr id="577" name="Google Shape;577;p55"/>
          <p:cNvSpPr/>
          <p:nvPr/>
        </p:nvSpPr>
        <p:spPr>
          <a:xfrm>
            <a:off x="-251150" y="1150375"/>
            <a:ext cx="403800" cy="54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8" name="Google Shape;578;p55"/>
          <p:cNvSpPr/>
          <p:nvPr/>
        </p:nvSpPr>
        <p:spPr>
          <a:xfrm>
            <a:off x="2488275" y="1286575"/>
            <a:ext cx="463500" cy="54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9" name="Google Shape;579;p55"/>
          <p:cNvPicPr preferRelativeResize="0"/>
          <p:nvPr/>
        </p:nvPicPr>
        <p:blipFill>
          <a:blip r:embed="rId4">
            <a:alphaModFix/>
          </a:blip>
          <a:stretch>
            <a:fillRect/>
          </a:stretch>
        </p:blipFill>
        <p:spPr>
          <a:xfrm>
            <a:off x="3044151" y="1827475"/>
            <a:ext cx="6096123" cy="2815899"/>
          </a:xfrm>
          <a:prstGeom prst="rect">
            <a:avLst/>
          </a:prstGeom>
          <a:noFill/>
          <a:ln>
            <a:noFill/>
          </a:ln>
        </p:spPr>
      </p:pic>
      <p:sp>
        <p:nvSpPr>
          <p:cNvPr id="580" name="Google Shape;580;p55"/>
          <p:cNvSpPr/>
          <p:nvPr/>
        </p:nvSpPr>
        <p:spPr>
          <a:xfrm>
            <a:off x="3464351" y="1134288"/>
            <a:ext cx="403800" cy="54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1" name="Google Shape;581;p55"/>
          <p:cNvSpPr txBox="1">
            <a:spLocks noGrp="1"/>
          </p:cNvSpPr>
          <p:nvPr>
            <p:ph type="sldNum" idx="12"/>
          </p:nvPr>
        </p:nvSpPr>
        <p:spPr>
          <a:xfrm>
            <a:off x="8469501" y="466471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dirty="0"/>
          </a:p>
        </p:txBody>
      </p:sp>
      <p:sp>
        <p:nvSpPr>
          <p:cNvPr id="582" name="Google Shape;582;p55"/>
          <p:cNvSpPr txBox="1"/>
          <p:nvPr/>
        </p:nvSpPr>
        <p:spPr>
          <a:xfrm>
            <a:off x="2580651" y="1282776"/>
            <a:ext cx="1486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2"/>
                </a:solidFill>
              </a:rPr>
              <a:t>Structural </a:t>
            </a:r>
            <a:endParaRPr b="1">
              <a:solidFill>
                <a:schemeClr val="dk2"/>
              </a:solidFill>
            </a:endParaRPr>
          </a:p>
          <a:p>
            <a:pPr marL="0" lvl="0" indent="0" algn="ctr" rtl="0">
              <a:spcBef>
                <a:spcPts val="0"/>
              </a:spcBef>
              <a:spcAft>
                <a:spcPts val="0"/>
              </a:spcAft>
              <a:buNone/>
            </a:pPr>
            <a:r>
              <a:rPr lang="en" b="1">
                <a:solidFill>
                  <a:schemeClr val="dk2"/>
                </a:solidFill>
              </a:rPr>
              <a:t>Constraints:</a:t>
            </a:r>
            <a:endParaRPr b="1">
              <a:solidFill>
                <a:schemeClr val="dk2"/>
              </a:solidFill>
            </a:endParaRPr>
          </a:p>
        </p:txBody>
      </p:sp>
      <p:sp>
        <p:nvSpPr>
          <p:cNvPr id="583" name="Google Shape;583;p55"/>
          <p:cNvSpPr txBox="1"/>
          <p:nvPr/>
        </p:nvSpPr>
        <p:spPr>
          <a:xfrm>
            <a:off x="4067451" y="1367388"/>
            <a:ext cx="934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i="1">
                <a:solidFill>
                  <a:schemeClr val="dk2"/>
                </a:solidFill>
              </a:rPr>
              <a:t>None</a:t>
            </a:r>
            <a:endParaRPr sz="1700" i="1">
              <a:solidFill>
                <a:schemeClr val="dk2"/>
              </a:solidFill>
            </a:endParaRPr>
          </a:p>
        </p:txBody>
      </p:sp>
      <p:sp>
        <p:nvSpPr>
          <p:cNvPr id="584" name="Google Shape;584;p55"/>
          <p:cNvSpPr txBox="1"/>
          <p:nvPr/>
        </p:nvSpPr>
        <p:spPr>
          <a:xfrm>
            <a:off x="7671364" y="1375038"/>
            <a:ext cx="93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solidFill>
                  <a:schemeClr val="dk2"/>
                </a:solidFill>
              </a:rPr>
              <a:t>Tree</a:t>
            </a:r>
            <a:endParaRPr sz="1600" i="1">
              <a:solidFill>
                <a:schemeClr val="dk2"/>
              </a:solidFill>
            </a:endParaRPr>
          </a:p>
        </p:txBody>
      </p:sp>
      <p:sp>
        <p:nvSpPr>
          <p:cNvPr id="585" name="Google Shape;585;p55"/>
          <p:cNvSpPr txBox="1"/>
          <p:nvPr/>
        </p:nvSpPr>
        <p:spPr>
          <a:xfrm>
            <a:off x="5915514" y="1375038"/>
            <a:ext cx="934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solidFill>
                  <a:schemeClr val="dk2"/>
                </a:solidFill>
              </a:rPr>
              <a:t>DAG</a:t>
            </a:r>
            <a:endParaRPr sz="1600" i="1">
              <a:solidFill>
                <a:schemeClr val="dk2"/>
              </a:solidFill>
            </a:endParaRPr>
          </a:p>
        </p:txBody>
      </p:sp>
      <p:sp>
        <p:nvSpPr>
          <p:cNvPr id="586" name="Google Shape;586;p55"/>
          <p:cNvSpPr txBox="1"/>
          <p:nvPr/>
        </p:nvSpPr>
        <p:spPr>
          <a:xfrm>
            <a:off x="2608246" y="4253013"/>
            <a:ext cx="1486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dk2"/>
                </a:solidFill>
              </a:rPr>
              <a:t>Number of</a:t>
            </a:r>
            <a:endParaRPr b="1" dirty="0">
              <a:solidFill>
                <a:schemeClr val="dk2"/>
              </a:solidFill>
            </a:endParaRPr>
          </a:p>
          <a:p>
            <a:pPr marL="0" lvl="0" indent="0" algn="ctr" rtl="0">
              <a:spcBef>
                <a:spcPts val="0"/>
              </a:spcBef>
              <a:spcAft>
                <a:spcPts val="0"/>
              </a:spcAft>
              <a:buNone/>
            </a:pPr>
            <a:r>
              <a:rPr lang="en" b="1" dirty="0">
                <a:solidFill>
                  <a:schemeClr val="dk2"/>
                </a:solidFill>
              </a:rPr>
              <a:t>Migrations:</a:t>
            </a:r>
            <a:endParaRPr b="1" dirty="0">
              <a:solidFill>
                <a:schemeClr val="dk2"/>
              </a:solidFill>
            </a:endParaRPr>
          </a:p>
        </p:txBody>
      </p:sp>
      <p:sp>
        <p:nvSpPr>
          <p:cNvPr id="587" name="Google Shape;587;p55"/>
          <p:cNvSpPr txBox="1"/>
          <p:nvPr/>
        </p:nvSpPr>
        <p:spPr>
          <a:xfrm>
            <a:off x="321488" y="4219275"/>
            <a:ext cx="22182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2"/>
                </a:solidFill>
              </a:rPr>
              <a:t>CP28 Lineage Tree</a:t>
            </a:r>
            <a:endParaRPr sz="1600" b="1">
              <a:solidFill>
                <a:schemeClr val="dk2"/>
              </a:solidFill>
            </a:endParaRPr>
          </a:p>
          <a:p>
            <a:pPr marL="0" lvl="0" indent="0" algn="ctr" rtl="0">
              <a:spcBef>
                <a:spcPts val="0"/>
              </a:spcBef>
              <a:spcAft>
                <a:spcPts val="0"/>
              </a:spcAft>
              <a:buNone/>
            </a:pPr>
            <a:r>
              <a:rPr lang="en" sz="1600" b="1">
                <a:solidFill>
                  <a:schemeClr val="dk2"/>
                </a:solidFill>
              </a:rPr>
              <a:t>(180 cells)</a:t>
            </a:r>
            <a:endParaRPr sz="1600" b="1">
              <a:solidFill>
                <a:schemeClr val="dk2"/>
              </a:solidFill>
            </a:endParaRPr>
          </a:p>
        </p:txBody>
      </p:sp>
      <p:sp>
        <p:nvSpPr>
          <p:cNvPr id="588" name="Google Shape;588;p55"/>
          <p:cNvSpPr/>
          <p:nvPr/>
        </p:nvSpPr>
        <p:spPr>
          <a:xfrm>
            <a:off x="3939951" y="4351688"/>
            <a:ext cx="745500" cy="54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9" name="Google Shape;589;p55"/>
          <p:cNvSpPr txBox="1"/>
          <p:nvPr/>
        </p:nvSpPr>
        <p:spPr>
          <a:xfrm>
            <a:off x="4196851" y="4317176"/>
            <a:ext cx="934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i="1">
                <a:solidFill>
                  <a:schemeClr val="dk2"/>
                </a:solidFill>
              </a:rPr>
              <a:t>38</a:t>
            </a:r>
            <a:endParaRPr sz="1700" i="1">
              <a:solidFill>
                <a:schemeClr val="dk2"/>
              </a:solidFill>
            </a:endParaRPr>
          </a:p>
        </p:txBody>
      </p:sp>
      <p:sp>
        <p:nvSpPr>
          <p:cNvPr id="590" name="Google Shape;590;p55"/>
          <p:cNvSpPr/>
          <p:nvPr/>
        </p:nvSpPr>
        <p:spPr>
          <a:xfrm>
            <a:off x="5599226" y="4269938"/>
            <a:ext cx="745500" cy="54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1" name="Google Shape;591;p55"/>
          <p:cNvSpPr txBox="1"/>
          <p:nvPr/>
        </p:nvSpPr>
        <p:spPr>
          <a:xfrm>
            <a:off x="5878376" y="4317176"/>
            <a:ext cx="934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i="1">
                <a:solidFill>
                  <a:schemeClr val="dk2"/>
                </a:solidFill>
              </a:rPr>
              <a:t>41</a:t>
            </a:r>
            <a:endParaRPr sz="1700" i="1">
              <a:solidFill>
                <a:schemeClr val="dk2"/>
              </a:solidFill>
            </a:endParaRPr>
          </a:p>
        </p:txBody>
      </p:sp>
      <p:sp>
        <p:nvSpPr>
          <p:cNvPr id="592" name="Google Shape;592;p55"/>
          <p:cNvSpPr/>
          <p:nvPr/>
        </p:nvSpPr>
        <p:spPr>
          <a:xfrm>
            <a:off x="7559901" y="4269938"/>
            <a:ext cx="745500" cy="54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3" name="Google Shape;593;p55"/>
          <p:cNvSpPr txBox="1"/>
          <p:nvPr/>
        </p:nvSpPr>
        <p:spPr>
          <a:xfrm>
            <a:off x="7809651" y="4269926"/>
            <a:ext cx="934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i="1">
                <a:solidFill>
                  <a:schemeClr val="dk2"/>
                </a:solidFill>
              </a:rPr>
              <a:t>61</a:t>
            </a:r>
            <a:endParaRPr sz="1700" i="1">
              <a:solidFill>
                <a:schemeClr val="dk2"/>
              </a:solidFill>
            </a:endParaRPr>
          </a:p>
        </p:txBody>
      </p:sp>
      <p:sp>
        <p:nvSpPr>
          <p:cNvPr id="594" name="Google Shape;594;p55"/>
          <p:cNvSpPr/>
          <p:nvPr/>
        </p:nvSpPr>
        <p:spPr>
          <a:xfrm>
            <a:off x="2702401" y="1827463"/>
            <a:ext cx="745500" cy="540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56"/>
          <p:cNvPicPr preferRelativeResize="0"/>
          <p:nvPr/>
        </p:nvPicPr>
        <p:blipFill rotWithShape="1">
          <a:blip r:embed="rId3">
            <a:alphaModFix/>
          </a:blip>
          <a:srcRect l="20012" b="9942"/>
          <a:stretch/>
        </p:blipFill>
        <p:spPr>
          <a:xfrm>
            <a:off x="75425" y="4158150"/>
            <a:ext cx="1051450" cy="985349"/>
          </a:xfrm>
          <a:prstGeom prst="rect">
            <a:avLst/>
          </a:prstGeom>
          <a:noFill/>
          <a:ln>
            <a:noFill/>
          </a:ln>
        </p:spPr>
      </p:pic>
      <p:sp>
        <p:nvSpPr>
          <p:cNvPr id="600" name="Google Shape;600;p56"/>
          <p:cNvSpPr txBox="1">
            <a:spLocks noGrp="1"/>
          </p:cNvSpPr>
          <p:nvPr>
            <p:ph type="title"/>
          </p:nvPr>
        </p:nvSpPr>
        <p:spPr>
          <a:xfrm>
            <a:off x="311700" y="123775"/>
            <a:ext cx="4463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Conclusion</a:t>
            </a:r>
            <a:endParaRPr/>
          </a:p>
        </p:txBody>
      </p:sp>
      <p:sp>
        <p:nvSpPr>
          <p:cNvPr id="601" name="Google Shape;601;p56"/>
          <p:cNvSpPr txBox="1">
            <a:spLocks noGrp="1"/>
          </p:cNvSpPr>
          <p:nvPr>
            <p:ph type="body" idx="1"/>
          </p:nvPr>
        </p:nvSpPr>
        <p:spPr>
          <a:xfrm>
            <a:off x="311700" y="604950"/>
            <a:ext cx="8520600" cy="3650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Derived a </a:t>
            </a:r>
            <a:r>
              <a:rPr lang="en" sz="2000" b="1"/>
              <a:t>polynomial-sized</a:t>
            </a:r>
            <a:r>
              <a:rPr lang="en" sz="2000"/>
              <a:t> linear programming algorithm for the small parsimony problem </a:t>
            </a:r>
            <a:endParaRPr sz="2000"/>
          </a:p>
          <a:p>
            <a:pPr marL="457200" lvl="0" indent="-355600" algn="l" rtl="0">
              <a:spcBef>
                <a:spcPts val="0"/>
              </a:spcBef>
              <a:spcAft>
                <a:spcPts val="0"/>
              </a:spcAft>
              <a:buSzPts val="2000"/>
              <a:buChar char="●"/>
            </a:pPr>
            <a:r>
              <a:rPr lang="en" sz="2000"/>
              <a:t>Introduced the </a:t>
            </a:r>
            <a:r>
              <a:rPr lang="en" sz="2000" b="1"/>
              <a:t>tree labeling polytope</a:t>
            </a:r>
            <a:r>
              <a:rPr lang="en" sz="2000"/>
              <a:t>, a new tool for discrete ancestral labeling problems</a:t>
            </a:r>
            <a:endParaRPr sz="2000"/>
          </a:p>
          <a:p>
            <a:pPr marL="457200" lvl="0" indent="-355600" algn="l" rtl="0">
              <a:spcBef>
                <a:spcPts val="0"/>
              </a:spcBef>
              <a:spcAft>
                <a:spcPts val="0"/>
              </a:spcAft>
              <a:buSzPts val="2000"/>
              <a:buChar char="●"/>
            </a:pPr>
            <a:r>
              <a:rPr lang="en" sz="2000"/>
              <a:t>Used the tree labeling polytope to develop state-of-the-art MILP formulations for the following structured reconstruction problems:</a:t>
            </a:r>
            <a:endParaRPr sz="2000"/>
          </a:p>
          <a:p>
            <a:pPr marL="914400" lvl="1" indent="-330200" algn="l" rtl="0">
              <a:spcBef>
                <a:spcPts val="0"/>
              </a:spcBef>
              <a:spcAft>
                <a:spcPts val="0"/>
              </a:spcAft>
              <a:buSzPts val="1600"/>
              <a:buChar char="○"/>
            </a:pPr>
            <a:r>
              <a:rPr lang="en" sz="1600"/>
              <a:t>The parsimonious migration history problem studied in MACHINA</a:t>
            </a:r>
            <a:endParaRPr sz="1200"/>
          </a:p>
          <a:p>
            <a:pPr marL="914400" lvl="1" indent="-330200" algn="l" rtl="0">
              <a:spcBef>
                <a:spcPts val="0"/>
              </a:spcBef>
              <a:spcAft>
                <a:spcPts val="0"/>
              </a:spcAft>
              <a:buClr>
                <a:schemeClr val="accent3"/>
              </a:buClr>
              <a:buSzPts val="1600"/>
              <a:buChar char="○"/>
            </a:pPr>
            <a:r>
              <a:rPr lang="en" sz="1600">
                <a:solidFill>
                  <a:schemeClr val="accent3"/>
                </a:solidFill>
              </a:rPr>
              <a:t>The convex recoloring problem on trees</a:t>
            </a:r>
            <a:endParaRPr sz="1600">
              <a:solidFill>
                <a:schemeClr val="accent3"/>
              </a:solidFill>
            </a:endParaRPr>
          </a:p>
          <a:p>
            <a:pPr marL="914400" lvl="1" indent="-330200" algn="l" rtl="0">
              <a:spcBef>
                <a:spcPts val="0"/>
              </a:spcBef>
              <a:spcAft>
                <a:spcPts val="0"/>
              </a:spcAft>
              <a:buClr>
                <a:schemeClr val="accent3"/>
              </a:buClr>
              <a:buSzPts val="1600"/>
              <a:buChar char="○"/>
            </a:pPr>
            <a:r>
              <a:rPr lang="en" sz="1600">
                <a:solidFill>
                  <a:schemeClr val="accent3"/>
                </a:solidFill>
              </a:rPr>
              <a:t>The softwired small parsimony problem on phylogenetic networks</a:t>
            </a:r>
            <a:endParaRPr sz="1600">
              <a:solidFill>
                <a:schemeClr val="accent3"/>
              </a:solidFill>
            </a:endParaRPr>
          </a:p>
          <a:p>
            <a:pPr marL="914400" lvl="1" indent="-330200" algn="l" rtl="0">
              <a:spcBef>
                <a:spcPts val="0"/>
              </a:spcBef>
              <a:spcAft>
                <a:spcPts val="0"/>
              </a:spcAft>
              <a:buClr>
                <a:schemeClr val="accent3"/>
              </a:buClr>
              <a:buSzPts val="1600"/>
              <a:buChar char="○"/>
            </a:pPr>
            <a:r>
              <a:rPr lang="en" sz="1600">
                <a:solidFill>
                  <a:schemeClr val="accent3"/>
                </a:solidFill>
              </a:rPr>
              <a:t>The cell-fate differentiation mapping problem introduced in CARTA</a:t>
            </a:r>
            <a:endParaRPr sz="1600">
              <a:solidFill>
                <a:schemeClr val="accent3"/>
              </a:solidFill>
            </a:endParaRPr>
          </a:p>
        </p:txBody>
      </p:sp>
      <p:sp>
        <p:nvSpPr>
          <p:cNvPr id="602" name="Google Shape;602;p56"/>
          <p:cNvSpPr txBox="1"/>
          <p:nvPr/>
        </p:nvSpPr>
        <p:spPr>
          <a:xfrm>
            <a:off x="7612050" y="3281425"/>
            <a:ext cx="1409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i="1">
                <a:solidFill>
                  <a:schemeClr val="accent1"/>
                </a:solidFill>
              </a:rPr>
              <a:t>(Not Shown)</a:t>
            </a:r>
            <a:endParaRPr sz="1500" i="1">
              <a:solidFill>
                <a:schemeClr val="accent1"/>
              </a:solidFill>
            </a:endParaRPr>
          </a:p>
        </p:txBody>
      </p:sp>
      <p:sp>
        <p:nvSpPr>
          <p:cNvPr id="603" name="Google Shape;603;p56"/>
          <p:cNvSpPr txBox="1"/>
          <p:nvPr/>
        </p:nvSpPr>
        <p:spPr>
          <a:xfrm>
            <a:off x="7612050" y="3600075"/>
            <a:ext cx="1409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i="1">
                <a:solidFill>
                  <a:schemeClr val="accent1"/>
                </a:solidFill>
              </a:rPr>
              <a:t>(Not Shown)</a:t>
            </a:r>
            <a:endParaRPr sz="1500" i="1">
              <a:solidFill>
                <a:schemeClr val="accent1"/>
              </a:solidFill>
            </a:endParaRPr>
          </a:p>
        </p:txBody>
      </p:sp>
      <p:sp>
        <p:nvSpPr>
          <p:cNvPr id="604" name="Google Shape;604;p56"/>
          <p:cNvSpPr/>
          <p:nvPr/>
        </p:nvSpPr>
        <p:spPr>
          <a:xfrm>
            <a:off x="0" y="4194250"/>
            <a:ext cx="99000" cy="16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5" name="Google Shape;605;p56"/>
          <p:cNvSpPr txBox="1"/>
          <p:nvPr/>
        </p:nvSpPr>
        <p:spPr>
          <a:xfrm>
            <a:off x="7612050" y="2988700"/>
            <a:ext cx="1409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i="1">
                <a:solidFill>
                  <a:schemeClr val="accent1"/>
                </a:solidFill>
              </a:rPr>
              <a:t>(Not Shown)</a:t>
            </a:r>
            <a:endParaRPr sz="1500" i="1">
              <a:solidFill>
                <a:schemeClr val="accent1"/>
              </a:solidFill>
            </a:endParaRPr>
          </a:p>
        </p:txBody>
      </p:sp>
      <p:sp>
        <p:nvSpPr>
          <p:cNvPr id="606" name="Google Shape;606;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57"/>
          <p:cNvPicPr preferRelativeResize="0"/>
          <p:nvPr/>
        </p:nvPicPr>
        <p:blipFill>
          <a:blip r:embed="rId3">
            <a:alphaModFix/>
          </a:blip>
          <a:stretch>
            <a:fillRect/>
          </a:stretch>
        </p:blipFill>
        <p:spPr>
          <a:xfrm>
            <a:off x="4080688" y="2823650"/>
            <a:ext cx="1772374" cy="1772374"/>
          </a:xfrm>
          <a:prstGeom prst="rect">
            <a:avLst/>
          </a:prstGeom>
          <a:noFill/>
          <a:ln>
            <a:noFill/>
          </a:ln>
        </p:spPr>
      </p:pic>
      <p:sp>
        <p:nvSpPr>
          <p:cNvPr id="612" name="Google Shape;612;p57"/>
          <p:cNvSpPr txBox="1">
            <a:spLocks noGrp="1"/>
          </p:cNvSpPr>
          <p:nvPr>
            <p:ph type="title"/>
          </p:nvPr>
        </p:nvSpPr>
        <p:spPr>
          <a:xfrm>
            <a:off x="311700" y="123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Thank You</a:t>
            </a:r>
            <a:endParaRPr/>
          </a:p>
        </p:txBody>
      </p:sp>
      <p:sp>
        <p:nvSpPr>
          <p:cNvPr id="613" name="Google Shape;613;p57"/>
          <p:cNvSpPr txBox="1">
            <a:spLocks noGrp="1"/>
          </p:cNvSpPr>
          <p:nvPr>
            <p:ph type="body" idx="1"/>
          </p:nvPr>
        </p:nvSpPr>
        <p:spPr>
          <a:xfrm>
            <a:off x="311700" y="1682000"/>
            <a:ext cx="2402100" cy="3124800"/>
          </a:xfrm>
          <a:prstGeom prst="rect">
            <a:avLst/>
          </a:prstGeom>
        </p:spPr>
        <p:txBody>
          <a:bodyPr spcFirstLastPara="1" wrap="square" lIns="91425" tIns="91425" rIns="91425" bIns="91425" anchor="t" anchorCtr="0">
            <a:normAutofit/>
          </a:bodyPr>
          <a:lstStyle/>
          <a:p>
            <a:pPr marL="0" lvl="0" indent="0" algn="l" rtl="0">
              <a:lnSpc>
                <a:spcPct val="50000"/>
              </a:lnSpc>
              <a:spcBef>
                <a:spcPts val="0"/>
              </a:spcBef>
              <a:spcAft>
                <a:spcPts val="0"/>
              </a:spcAft>
              <a:buNone/>
            </a:pPr>
            <a:r>
              <a:rPr lang="en" sz="1000" b="1"/>
              <a:t>Ben Raphael </a:t>
            </a:r>
            <a:endParaRPr sz="1000" b="1"/>
          </a:p>
          <a:p>
            <a:pPr marL="0" lvl="0" indent="0" algn="l" rtl="0">
              <a:lnSpc>
                <a:spcPct val="50000"/>
              </a:lnSpc>
              <a:spcBef>
                <a:spcPts val="1200"/>
              </a:spcBef>
              <a:spcAft>
                <a:spcPts val="0"/>
              </a:spcAft>
              <a:buNone/>
            </a:pPr>
            <a:r>
              <a:rPr lang="en" sz="1000"/>
              <a:t>Sereno Lopez-Darwin</a:t>
            </a:r>
            <a:endParaRPr sz="1000"/>
          </a:p>
          <a:p>
            <a:pPr marL="0" lvl="0" indent="0" algn="l" rtl="0">
              <a:lnSpc>
                <a:spcPct val="50000"/>
              </a:lnSpc>
              <a:spcBef>
                <a:spcPts val="1200"/>
              </a:spcBef>
              <a:spcAft>
                <a:spcPts val="0"/>
              </a:spcAft>
              <a:buNone/>
            </a:pPr>
            <a:r>
              <a:rPr lang="en" sz="1000"/>
              <a:t>Hirak Sarkar</a:t>
            </a:r>
            <a:endParaRPr sz="1000"/>
          </a:p>
          <a:p>
            <a:pPr marL="0" lvl="0" indent="0" algn="l" rtl="0">
              <a:lnSpc>
                <a:spcPct val="50000"/>
              </a:lnSpc>
              <a:spcBef>
                <a:spcPts val="1200"/>
              </a:spcBef>
              <a:spcAft>
                <a:spcPts val="0"/>
              </a:spcAft>
              <a:buNone/>
            </a:pPr>
            <a:r>
              <a:rPr lang="en" sz="1000"/>
              <a:t>Richard Zhang</a:t>
            </a:r>
            <a:endParaRPr sz="1000"/>
          </a:p>
          <a:p>
            <a:pPr marL="0" lvl="0" indent="0" algn="l" rtl="0">
              <a:lnSpc>
                <a:spcPct val="50000"/>
              </a:lnSpc>
              <a:spcBef>
                <a:spcPts val="1200"/>
              </a:spcBef>
              <a:spcAft>
                <a:spcPts val="0"/>
              </a:spcAft>
              <a:buNone/>
            </a:pPr>
            <a:r>
              <a:rPr lang="en" sz="1000"/>
              <a:t>Peter Halmos</a:t>
            </a:r>
            <a:endParaRPr sz="1000"/>
          </a:p>
          <a:p>
            <a:pPr marL="0" lvl="0" indent="0" algn="l" rtl="0">
              <a:lnSpc>
                <a:spcPct val="50000"/>
              </a:lnSpc>
              <a:spcBef>
                <a:spcPts val="1200"/>
              </a:spcBef>
              <a:spcAft>
                <a:spcPts val="0"/>
              </a:spcAft>
              <a:buNone/>
            </a:pPr>
            <a:r>
              <a:rPr lang="en" sz="1000"/>
              <a:t>William Howard-Snyder</a:t>
            </a:r>
            <a:endParaRPr sz="1000"/>
          </a:p>
          <a:p>
            <a:pPr marL="0" lvl="0" indent="0" algn="l" rtl="0">
              <a:lnSpc>
                <a:spcPct val="50000"/>
              </a:lnSpc>
              <a:spcBef>
                <a:spcPts val="1200"/>
              </a:spcBef>
              <a:spcAft>
                <a:spcPts val="0"/>
              </a:spcAft>
              <a:buNone/>
            </a:pPr>
            <a:r>
              <a:rPr lang="en" sz="1000"/>
              <a:t>Hongyu Zheng</a:t>
            </a:r>
            <a:endParaRPr sz="1000"/>
          </a:p>
          <a:p>
            <a:pPr marL="0" lvl="0" indent="0" algn="l" rtl="0">
              <a:lnSpc>
                <a:spcPct val="50000"/>
              </a:lnSpc>
              <a:spcBef>
                <a:spcPts val="1200"/>
              </a:spcBef>
              <a:spcAft>
                <a:spcPts val="0"/>
              </a:spcAft>
              <a:buNone/>
            </a:pPr>
            <a:r>
              <a:rPr lang="en" sz="1000"/>
              <a:t>Yihang Shen</a:t>
            </a:r>
            <a:endParaRPr sz="1000"/>
          </a:p>
          <a:p>
            <a:pPr marL="0" lvl="0" indent="0" algn="l" rtl="0">
              <a:lnSpc>
                <a:spcPct val="50000"/>
              </a:lnSpc>
              <a:spcBef>
                <a:spcPts val="1200"/>
              </a:spcBef>
              <a:spcAft>
                <a:spcPts val="0"/>
              </a:spcAft>
              <a:buClr>
                <a:schemeClr val="dk1"/>
              </a:buClr>
              <a:buSzPts val="1100"/>
              <a:buFont typeface="Arial"/>
              <a:buNone/>
            </a:pPr>
            <a:r>
              <a:rPr lang="en" sz="1000"/>
              <a:t>Michael Wilson</a:t>
            </a:r>
            <a:endParaRPr sz="1000"/>
          </a:p>
          <a:p>
            <a:pPr marL="0" lvl="0" indent="0" algn="l" rtl="0">
              <a:lnSpc>
                <a:spcPct val="50000"/>
              </a:lnSpc>
              <a:spcBef>
                <a:spcPts val="1200"/>
              </a:spcBef>
              <a:spcAft>
                <a:spcPts val="0"/>
              </a:spcAft>
              <a:buNone/>
            </a:pPr>
            <a:endParaRPr sz="1000"/>
          </a:p>
          <a:p>
            <a:pPr marL="0" lvl="0" indent="0" algn="l" rtl="0">
              <a:lnSpc>
                <a:spcPct val="50000"/>
              </a:lnSpc>
              <a:spcBef>
                <a:spcPts val="1200"/>
              </a:spcBef>
              <a:spcAft>
                <a:spcPts val="0"/>
              </a:spcAft>
              <a:buNone/>
            </a:pPr>
            <a:endParaRPr sz="1000"/>
          </a:p>
          <a:p>
            <a:pPr marL="0" lvl="0" indent="0" algn="l" rtl="0">
              <a:lnSpc>
                <a:spcPct val="50000"/>
              </a:lnSpc>
              <a:spcBef>
                <a:spcPts val="1200"/>
              </a:spcBef>
              <a:spcAft>
                <a:spcPts val="0"/>
              </a:spcAft>
              <a:buNone/>
            </a:pPr>
            <a:endParaRPr sz="1000"/>
          </a:p>
          <a:p>
            <a:pPr marL="0" lvl="0" indent="0" algn="l" rtl="0">
              <a:lnSpc>
                <a:spcPct val="50000"/>
              </a:lnSpc>
              <a:spcBef>
                <a:spcPts val="1200"/>
              </a:spcBef>
              <a:spcAft>
                <a:spcPts val="1200"/>
              </a:spcAft>
              <a:buNone/>
            </a:pPr>
            <a:endParaRPr sz="1000"/>
          </a:p>
        </p:txBody>
      </p:sp>
      <p:sp>
        <p:nvSpPr>
          <p:cNvPr id="614" name="Google Shape;614;p57"/>
          <p:cNvSpPr txBox="1"/>
          <p:nvPr/>
        </p:nvSpPr>
        <p:spPr>
          <a:xfrm>
            <a:off x="1800400" y="1642388"/>
            <a:ext cx="2722200" cy="2339700"/>
          </a:xfrm>
          <a:prstGeom prst="rect">
            <a:avLst/>
          </a:prstGeom>
          <a:noFill/>
          <a:ln>
            <a:noFill/>
          </a:ln>
        </p:spPr>
        <p:txBody>
          <a:bodyPr spcFirstLastPara="1" wrap="square" lIns="91425" tIns="91425" rIns="91425" bIns="91425" anchor="t" anchorCtr="0">
            <a:spAutoFit/>
          </a:bodyPr>
          <a:lstStyle/>
          <a:p>
            <a:pPr marL="0" lvl="0" indent="0" algn="l" rtl="0">
              <a:lnSpc>
                <a:spcPct val="50000"/>
              </a:lnSpc>
              <a:spcBef>
                <a:spcPts val="0"/>
              </a:spcBef>
              <a:spcAft>
                <a:spcPts val="0"/>
              </a:spcAft>
              <a:buClr>
                <a:schemeClr val="dk1"/>
              </a:buClr>
              <a:buSzPts val="1100"/>
              <a:buFont typeface="Arial"/>
              <a:buNone/>
            </a:pPr>
            <a:r>
              <a:rPr lang="en" sz="1000">
                <a:solidFill>
                  <a:schemeClr val="dk2"/>
                </a:solidFill>
              </a:rPr>
              <a:t>Gillian Chu</a:t>
            </a:r>
            <a:endParaRPr sz="1000">
              <a:solidFill>
                <a:schemeClr val="dk2"/>
              </a:solidFill>
            </a:endParaRPr>
          </a:p>
          <a:p>
            <a:pPr marL="0" lvl="0" indent="0" algn="l" rtl="0">
              <a:lnSpc>
                <a:spcPct val="50000"/>
              </a:lnSpc>
              <a:spcBef>
                <a:spcPts val="1200"/>
              </a:spcBef>
              <a:spcAft>
                <a:spcPts val="0"/>
              </a:spcAft>
              <a:buClr>
                <a:schemeClr val="dk1"/>
              </a:buClr>
              <a:buSzPts val="1100"/>
              <a:buFont typeface="Arial"/>
              <a:buNone/>
            </a:pPr>
            <a:r>
              <a:rPr lang="en" sz="1000">
                <a:solidFill>
                  <a:schemeClr val="dk2"/>
                </a:solidFill>
              </a:rPr>
              <a:t>Xinhao Liu</a:t>
            </a:r>
            <a:endParaRPr sz="1000">
              <a:solidFill>
                <a:schemeClr val="dk2"/>
              </a:solidFill>
            </a:endParaRPr>
          </a:p>
          <a:p>
            <a:pPr marL="0" lvl="0" indent="0" algn="l" rtl="0">
              <a:lnSpc>
                <a:spcPct val="50000"/>
              </a:lnSpc>
              <a:spcBef>
                <a:spcPts val="1200"/>
              </a:spcBef>
              <a:spcAft>
                <a:spcPts val="0"/>
              </a:spcAft>
              <a:buClr>
                <a:schemeClr val="dk1"/>
              </a:buClr>
              <a:buSzPts val="1100"/>
              <a:buFont typeface="Arial"/>
              <a:buNone/>
            </a:pPr>
            <a:r>
              <a:rPr lang="en" sz="1000" b="1">
                <a:solidFill>
                  <a:schemeClr val="dk2"/>
                </a:solidFill>
              </a:rPr>
              <a:t>Henri Schmidt</a:t>
            </a:r>
            <a:endParaRPr sz="1000" b="1">
              <a:solidFill>
                <a:schemeClr val="dk2"/>
              </a:solidFill>
            </a:endParaRPr>
          </a:p>
          <a:p>
            <a:pPr marL="0" lvl="0" indent="0" algn="l" rtl="0">
              <a:lnSpc>
                <a:spcPct val="50000"/>
              </a:lnSpc>
              <a:spcBef>
                <a:spcPts val="1200"/>
              </a:spcBef>
              <a:spcAft>
                <a:spcPts val="0"/>
              </a:spcAft>
              <a:buClr>
                <a:schemeClr val="dk1"/>
              </a:buClr>
              <a:buSzPts val="1100"/>
              <a:buFont typeface="Arial"/>
              <a:buNone/>
            </a:pPr>
            <a:r>
              <a:rPr lang="en" sz="1000">
                <a:solidFill>
                  <a:schemeClr val="dk2"/>
                </a:solidFill>
              </a:rPr>
              <a:t>Ahmed Shuaibi</a:t>
            </a:r>
            <a:endParaRPr sz="1000">
              <a:solidFill>
                <a:schemeClr val="dk2"/>
              </a:solidFill>
            </a:endParaRPr>
          </a:p>
          <a:p>
            <a:pPr marL="0" lvl="0" indent="0" algn="l" rtl="0">
              <a:lnSpc>
                <a:spcPct val="50000"/>
              </a:lnSpc>
              <a:spcBef>
                <a:spcPts val="1200"/>
              </a:spcBef>
              <a:spcAft>
                <a:spcPts val="0"/>
              </a:spcAft>
              <a:buClr>
                <a:schemeClr val="dk1"/>
              </a:buClr>
              <a:buSzPts val="1100"/>
              <a:buFont typeface="Arial"/>
              <a:buNone/>
            </a:pPr>
            <a:r>
              <a:rPr lang="en" sz="1000">
                <a:solidFill>
                  <a:schemeClr val="dk2"/>
                </a:solidFill>
              </a:rPr>
              <a:t>Akhil Jakatdar</a:t>
            </a:r>
            <a:endParaRPr sz="1000">
              <a:solidFill>
                <a:schemeClr val="dk2"/>
              </a:solidFill>
            </a:endParaRPr>
          </a:p>
          <a:p>
            <a:pPr marL="0" lvl="0" indent="0" algn="l" rtl="0">
              <a:lnSpc>
                <a:spcPct val="50000"/>
              </a:lnSpc>
              <a:spcBef>
                <a:spcPts val="1200"/>
              </a:spcBef>
              <a:spcAft>
                <a:spcPts val="0"/>
              </a:spcAft>
              <a:buClr>
                <a:schemeClr val="dk1"/>
              </a:buClr>
              <a:buSzPts val="1100"/>
              <a:buFont typeface="Arial"/>
              <a:buNone/>
            </a:pPr>
            <a:r>
              <a:rPr lang="en" sz="1000">
                <a:solidFill>
                  <a:schemeClr val="dk2"/>
                </a:solidFill>
              </a:rPr>
              <a:t>Gary Hu</a:t>
            </a:r>
            <a:endParaRPr sz="1000">
              <a:solidFill>
                <a:schemeClr val="dk2"/>
              </a:solidFill>
            </a:endParaRPr>
          </a:p>
          <a:p>
            <a:pPr marL="0" lvl="0" indent="0" algn="l" rtl="0">
              <a:lnSpc>
                <a:spcPct val="50000"/>
              </a:lnSpc>
              <a:spcBef>
                <a:spcPts val="1200"/>
              </a:spcBef>
              <a:spcAft>
                <a:spcPts val="0"/>
              </a:spcAft>
              <a:buClr>
                <a:schemeClr val="dk1"/>
              </a:buClr>
              <a:buSzPts val="1100"/>
              <a:buFont typeface="Arial"/>
              <a:buNone/>
            </a:pPr>
            <a:r>
              <a:rPr lang="en" sz="1000">
                <a:solidFill>
                  <a:schemeClr val="dk2"/>
                </a:solidFill>
              </a:rPr>
              <a:t>Clover Zheng</a:t>
            </a:r>
            <a:endParaRPr sz="1000">
              <a:solidFill>
                <a:schemeClr val="dk2"/>
              </a:solidFill>
            </a:endParaRPr>
          </a:p>
          <a:p>
            <a:pPr marL="0" lvl="0" indent="0" algn="l" rtl="0">
              <a:lnSpc>
                <a:spcPct val="50000"/>
              </a:lnSpc>
              <a:spcBef>
                <a:spcPts val="1200"/>
              </a:spcBef>
              <a:spcAft>
                <a:spcPts val="0"/>
              </a:spcAft>
              <a:buClr>
                <a:schemeClr val="dk1"/>
              </a:buClr>
              <a:buSzPts val="1100"/>
              <a:buFont typeface="Arial"/>
              <a:buNone/>
            </a:pPr>
            <a:r>
              <a:rPr lang="en" sz="1000">
                <a:solidFill>
                  <a:schemeClr val="dk2"/>
                </a:solidFill>
              </a:rPr>
              <a:t>Viola Chen</a:t>
            </a:r>
            <a:endParaRPr sz="1000">
              <a:solidFill>
                <a:schemeClr val="dk2"/>
              </a:solidFill>
            </a:endParaRPr>
          </a:p>
          <a:p>
            <a:pPr marL="0" lvl="0" indent="0" algn="l" rtl="0">
              <a:lnSpc>
                <a:spcPct val="50000"/>
              </a:lnSpc>
              <a:spcBef>
                <a:spcPts val="1200"/>
              </a:spcBef>
              <a:spcAft>
                <a:spcPts val="0"/>
              </a:spcAft>
              <a:buClr>
                <a:schemeClr val="dk1"/>
              </a:buClr>
              <a:buSzPts val="1100"/>
              <a:buFont typeface="Arial"/>
              <a:buNone/>
            </a:pPr>
            <a:r>
              <a:rPr lang="en" sz="1000">
                <a:solidFill>
                  <a:schemeClr val="dk2"/>
                </a:solidFill>
              </a:rPr>
              <a:t>Julian Gold</a:t>
            </a:r>
            <a:endParaRPr sz="1000">
              <a:solidFill>
                <a:schemeClr val="dk2"/>
              </a:solidFill>
            </a:endParaRPr>
          </a:p>
          <a:p>
            <a:pPr marL="0" lvl="0" indent="0" algn="l" rtl="0">
              <a:lnSpc>
                <a:spcPct val="50000"/>
              </a:lnSpc>
              <a:spcBef>
                <a:spcPts val="1200"/>
              </a:spcBef>
              <a:spcAft>
                <a:spcPts val="1200"/>
              </a:spcAft>
              <a:buClr>
                <a:schemeClr val="dk1"/>
              </a:buClr>
              <a:buSzPts val="1100"/>
              <a:buFont typeface="Arial"/>
              <a:buNone/>
            </a:pPr>
            <a:endParaRPr sz="1000">
              <a:solidFill>
                <a:schemeClr val="dk2"/>
              </a:solidFill>
            </a:endParaRPr>
          </a:p>
        </p:txBody>
      </p:sp>
      <p:sp>
        <p:nvSpPr>
          <p:cNvPr id="615" name="Google Shape;615;p57"/>
          <p:cNvSpPr txBox="1"/>
          <p:nvPr/>
        </p:nvSpPr>
        <p:spPr>
          <a:xfrm>
            <a:off x="311700" y="1242200"/>
            <a:ext cx="212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t>Group Members</a:t>
            </a:r>
            <a:endParaRPr b="1" u="sng"/>
          </a:p>
        </p:txBody>
      </p:sp>
      <p:sp>
        <p:nvSpPr>
          <p:cNvPr id="616" name="Google Shape;616;p57"/>
          <p:cNvSpPr txBox="1"/>
          <p:nvPr/>
        </p:nvSpPr>
        <p:spPr>
          <a:xfrm>
            <a:off x="4199488" y="2488788"/>
            <a:ext cx="20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Raphael Lab</a:t>
            </a:r>
            <a:endParaRPr/>
          </a:p>
        </p:txBody>
      </p:sp>
      <p:pic>
        <p:nvPicPr>
          <p:cNvPr id="617" name="Google Shape;617;p57"/>
          <p:cNvPicPr preferRelativeResize="0"/>
          <p:nvPr/>
        </p:nvPicPr>
        <p:blipFill>
          <a:blip r:embed="rId4">
            <a:alphaModFix/>
          </a:blip>
          <a:stretch>
            <a:fillRect/>
          </a:stretch>
        </p:blipFill>
        <p:spPr>
          <a:xfrm>
            <a:off x="7272250" y="637988"/>
            <a:ext cx="1032883" cy="1377150"/>
          </a:xfrm>
          <a:prstGeom prst="rect">
            <a:avLst/>
          </a:prstGeom>
          <a:noFill/>
          <a:ln>
            <a:noFill/>
          </a:ln>
        </p:spPr>
      </p:pic>
      <p:pic>
        <p:nvPicPr>
          <p:cNvPr id="618" name="Google Shape;618;p57"/>
          <p:cNvPicPr preferRelativeResize="0"/>
          <p:nvPr/>
        </p:nvPicPr>
        <p:blipFill>
          <a:blip r:embed="rId5">
            <a:alphaModFix/>
          </a:blip>
          <a:stretch>
            <a:fillRect/>
          </a:stretch>
        </p:blipFill>
        <p:spPr>
          <a:xfrm>
            <a:off x="3416325" y="123772"/>
            <a:ext cx="3153377" cy="2365033"/>
          </a:xfrm>
          <a:prstGeom prst="rect">
            <a:avLst/>
          </a:prstGeom>
          <a:noFill/>
          <a:ln>
            <a:noFill/>
          </a:ln>
        </p:spPr>
      </p:pic>
      <p:sp>
        <p:nvSpPr>
          <p:cNvPr id="619" name="Google Shape;619;p57"/>
          <p:cNvSpPr txBox="1"/>
          <p:nvPr/>
        </p:nvSpPr>
        <p:spPr>
          <a:xfrm>
            <a:off x="3390225" y="4409825"/>
            <a:ext cx="3153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1"/>
                </a:solidFill>
              </a:rPr>
              <a:t>The tree labeling polytope repository is available on GitHub</a:t>
            </a:r>
            <a:endParaRPr sz="1600">
              <a:solidFill>
                <a:schemeClr val="dk1"/>
              </a:solidFill>
            </a:endParaRPr>
          </a:p>
        </p:txBody>
      </p:sp>
      <p:sp>
        <p:nvSpPr>
          <p:cNvPr id="620" name="Google Shape;620;p57"/>
          <p:cNvSpPr txBox="1"/>
          <p:nvPr/>
        </p:nvSpPr>
        <p:spPr>
          <a:xfrm>
            <a:off x="6692334" y="4409825"/>
            <a:ext cx="2192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1"/>
                </a:solidFill>
              </a:rPr>
              <a:t>The manuscript is available on bioRxiv</a:t>
            </a:r>
            <a:endParaRPr sz="1600">
              <a:solidFill>
                <a:schemeClr val="dk1"/>
              </a:solidFill>
            </a:endParaRPr>
          </a:p>
        </p:txBody>
      </p:sp>
      <p:pic>
        <p:nvPicPr>
          <p:cNvPr id="621" name="Google Shape;621;p57"/>
          <p:cNvPicPr preferRelativeResize="0"/>
          <p:nvPr/>
        </p:nvPicPr>
        <p:blipFill>
          <a:blip r:embed="rId6">
            <a:alphaModFix/>
          </a:blip>
          <a:stretch>
            <a:fillRect/>
          </a:stretch>
        </p:blipFill>
        <p:spPr>
          <a:xfrm>
            <a:off x="7084313" y="2571750"/>
            <a:ext cx="1408736" cy="1840450"/>
          </a:xfrm>
          <a:prstGeom prst="rect">
            <a:avLst/>
          </a:prstGeom>
          <a:noFill/>
          <a:ln>
            <a:noFill/>
          </a:ln>
        </p:spPr>
      </p:pic>
      <p:sp>
        <p:nvSpPr>
          <p:cNvPr id="622" name="Google Shape;622;p57"/>
          <p:cNvSpPr txBox="1"/>
          <p:nvPr/>
        </p:nvSpPr>
        <p:spPr>
          <a:xfrm>
            <a:off x="311700" y="4409825"/>
            <a:ext cx="3290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solidFill>
                  <a:schemeClr val="dk1"/>
                </a:solidFill>
              </a:rPr>
              <a:t>Presentation slides are available at henricschmidt.com</a:t>
            </a:r>
            <a:endParaRPr sz="1600" i="1">
              <a:solidFill>
                <a:schemeClr val="dk1"/>
              </a:solidFill>
            </a:endParaRPr>
          </a:p>
        </p:txBody>
      </p:sp>
      <p:sp>
        <p:nvSpPr>
          <p:cNvPr id="623" name="Google Shape;623;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8"/>
          <p:cNvPicPr preferRelativeResize="0"/>
          <p:nvPr/>
        </p:nvPicPr>
        <p:blipFill>
          <a:blip r:embed="rId3">
            <a:alphaModFix/>
          </a:blip>
          <a:stretch>
            <a:fillRect/>
          </a:stretch>
        </p:blipFill>
        <p:spPr>
          <a:xfrm>
            <a:off x="4922175" y="522262"/>
            <a:ext cx="4098975" cy="4098975"/>
          </a:xfrm>
          <a:prstGeom prst="rect">
            <a:avLst/>
          </a:prstGeom>
          <a:noFill/>
          <a:ln>
            <a:noFill/>
          </a:ln>
        </p:spPr>
      </p:pic>
      <p:sp>
        <p:nvSpPr>
          <p:cNvPr id="136" name="Google Shape;136;p28"/>
          <p:cNvSpPr/>
          <p:nvPr/>
        </p:nvSpPr>
        <p:spPr>
          <a:xfrm>
            <a:off x="6127850" y="2455050"/>
            <a:ext cx="120600" cy="116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7" name="Google Shape;137;p28"/>
          <p:cNvCxnSpPr>
            <a:endCxn id="136" idx="3"/>
          </p:cNvCxnSpPr>
          <p:nvPr/>
        </p:nvCxnSpPr>
        <p:spPr>
          <a:xfrm rot="10800000" flipH="1">
            <a:off x="3047711" y="2554660"/>
            <a:ext cx="3097800" cy="726000"/>
          </a:xfrm>
          <a:prstGeom prst="straightConnector1">
            <a:avLst/>
          </a:prstGeom>
          <a:noFill/>
          <a:ln w="9525" cap="flat" cmpd="sng">
            <a:solidFill>
              <a:schemeClr val="dk2"/>
            </a:solidFill>
            <a:prstDash val="solid"/>
            <a:round/>
            <a:headEnd type="none" w="med" len="med"/>
            <a:tailEnd type="stealth" w="med" len="med"/>
          </a:ln>
        </p:spPr>
      </p:cxnSp>
      <p:sp>
        <p:nvSpPr>
          <p:cNvPr id="138" name="Google Shape;138;p28"/>
          <p:cNvSpPr txBox="1"/>
          <p:nvPr/>
        </p:nvSpPr>
        <p:spPr>
          <a:xfrm rot="-1779686">
            <a:off x="5261968" y="406248"/>
            <a:ext cx="1251834" cy="4154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i="1">
                <a:solidFill>
                  <a:schemeClr val="dk2"/>
                </a:solidFill>
              </a:rPr>
              <a:t>Eukaryotes</a:t>
            </a:r>
            <a:endParaRPr sz="1500" b="1" i="1">
              <a:solidFill>
                <a:schemeClr val="dk2"/>
              </a:solidFill>
            </a:endParaRPr>
          </a:p>
        </p:txBody>
      </p:sp>
      <p:sp>
        <p:nvSpPr>
          <p:cNvPr id="139" name="Google Shape;139;p28"/>
          <p:cNvSpPr txBox="1"/>
          <p:nvPr/>
        </p:nvSpPr>
        <p:spPr>
          <a:xfrm rot="-4107521">
            <a:off x="4369288" y="1417672"/>
            <a:ext cx="1251729" cy="41564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i="1">
                <a:solidFill>
                  <a:schemeClr val="dk2"/>
                </a:solidFill>
              </a:rPr>
              <a:t>Archaea</a:t>
            </a:r>
            <a:endParaRPr sz="1500" b="1" i="1">
              <a:solidFill>
                <a:schemeClr val="dk2"/>
              </a:solidFill>
            </a:endParaRPr>
          </a:p>
        </p:txBody>
      </p:sp>
      <p:sp>
        <p:nvSpPr>
          <p:cNvPr id="140" name="Google Shape;140;p28"/>
          <p:cNvSpPr txBox="1"/>
          <p:nvPr/>
        </p:nvSpPr>
        <p:spPr>
          <a:xfrm rot="-2108309">
            <a:off x="7679250" y="4097179"/>
            <a:ext cx="133645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i="1">
                <a:solidFill>
                  <a:schemeClr val="dk2"/>
                </a:solidFill>
              </a:rPr>
              <a:t>Prokaryotes</a:t>
            </a:r>
            <a:endParaRPr sz="1500" b="1" i="1">
              <a:solidFill>
                <a:schemeClr val="dk2"/>
              </a:solidFill>
            </a:endParaRPr>
          </a:p>
        </p:txBody>
      </p:sp>
      <p:sp>
        <p:nvSpPr>
          <p:cNvPr id="141" name="Google Shape;141;p28"/>
          <p:cNvSpPr txBox="1"/>
          <p:nvPr/>
        </p:nvSpPr>
        <p:spPr>
          <a:xfrm>
            <a:off x="239350" y="4181350"/>
            <a:ext cx="5178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2"/>
                </a:solidFill>
              </a:rPr>
              <a:t>In phylogenetics, this is an example of a </a:t>
            </a:r>
            <a:r>
              <a:rPr lang="en" sz="1800" b="1" i="1">
                <a:solidFill>
                  <a:schemeClr val="dk2"/>
                </a:solidFill>
              </a:rPr>
              <a:t>ancestral reconstruction problem.</a:t>
            </a:r>
            <a:endParaRPr sz="1800" b="1" i="1">
              <a:solidFill>
                <a:schemeClr val="dk2"/>
              </a:solidFill>
            </a:endParaRPr>
          </a:p>
        </p:txBody>
      </p:sp>
      <p:sp>
        <p:nvSpPr>
          <p:cNvPr id="142" name="Google Shape;14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143" name="Google Shape;143;p28"/>
          <p:cNvSpPr txBox="1">
            <a:spLocks noGrp="1"/>
          </p:cNvSpPr>
          <p:nvPr>
            <p:ph type="title"/>
          </p:nvPr>
        </p:nvSpPr>
        <p:spPr>
          <a:xfrm>
            <a:off x="239350" y="123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can we infer about the past?</a:t>
            </a:r>
            <a:endParaRPr/>
          </a:p>
        </p:txBody>
      </p:sp>
      <p:sp>
        <p:nvSpPr>
          <p:cNvPr id="144" name="Google Shape;144;p28"/>
          <p:cNvSpPr txBox="1">
            <a:spLocks noGrp="1"/>
          </p:cNvSpPr>
          <p:nvPr>
            <p:ph type="body" idx="1"/>
          </p:nvPr>
        </p:nvSpPr>
        <p:spPr>
          <a:xfrm>
            <a:off x="239350" y="783450"/>
            <a:ext cx="4332600" cy="232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100"/>
              <a:t>Given a </a:t>
            </a:r>
            <a:r>
              <a:rPr lang="en" sz="2100" i="1"/>
              <a:t>phylogeny</a:t>
            </a:r>
            <a:r>
              <a:rPr lang="en" sz="2100"/>
              <a:t> and attributes of species at the present day, can we recover attributes of the ancestral species?</a:t>
            </a:r>
            <a:endParaRPr sz="2100"/>
          </a:p>
        </p:txBody>
      </p:sp>
      <p:sp>
        <p:nvSpPr>
          <p:cNvPr id="145" name="Google Shape;145;p28"/>
          <p:cNvSpPr txBox="1"/>
          <p:nvPr/>
        </p:nvSpPr>
        <p:spPr>
          <a:xfrm>
            <a:off x="1434225" y="3337675"/>
            <a:ext cx="3375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rPr>
              <a:t>What is the sequence of this ancestral archaea?</a:t>
            </a:r>
            <a:endParaRPr sz="16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311700" y="123775"/>
            <a:ext cx="8520600" cy="915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Ancestral reconstruction is one of the oldest problems in phylogenetics</a:t>
            </a:r>
            <a:endParaRPr/>
          </a:p>
        </p:txBody>
      </p:sp>
      <p:sp>
        <p:nvSpPr>
          <p:cNvPr id="151" name="Google Shape;15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pic>
        <p:nvPicPr>
          <p:cNvPr id="152" name="Google Shape;152;p29" title="Screenshot 2025-04-26 at 6.22.51 AM.png"/>
          <p:cNvPicPr preferRelativeResize="0"/>
          <p:nvPr/>
        </p:nvPicPr>
        <p:blipFill>
          <a:blip r:embed="rId3">
            <a:alphaModFix/>
          </a:blip>
          <a:stretch>
            <a:fillRect/>
          </a:stretch>
        </p:blipFill>
        <p:spPr>
          <a:xfrm>
            <a:off x="2148675" y="1095074"/>
            <a:ext cx="6396990" cy="9153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311700" y="123775"/>
            <a:ext cx="8520600" cy="915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Ancestral reconstruction is one of the oldest problems in phylogenetics</a:t>
            </a:r>
            <a:endParaRPr/>
          </a:p>
        </p:txBody>
      </p:sp>
      <p:sp>
        <p:nvSpPr>
          <p:cNvPr id="158" name="Google Shape;15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59" name="Google Shape;159;p30" title="Screenshot 2025-04-26 at 6.22.14 AM.png"/>
          <p:cNvPicPr preferRelativeResize="0"/>
          <p:nvPr/>
        </p:nvPicPr>
        <p:blipFill>
          <a:blip r:embed="rId3">
            <a:alphaModFix/>
          </a:blip>
          <a:stretch>
            <a:fillRect/>
          </a:stretch>
        </p:blipFill>
        <p:spPr>
          <a:xfrm>
            <a:off x="390700" y="1547800"/>
            <a:ext cx="4632251" cy="1610800"/>
          </a:xfrm>
          <a:prstGeom prst="rect">
            <a:avLst/>
          </a:prstGeom>
          <a:noFill/>
          <a:ln>
            <a:noFill/>
          </a:ln>
          <a:effectLst>
            <a:outerShdw blurRad="57150" dist="19050" dir="5400000" algn="bl" rotWithShape="0">
              <a:srgbClr val="000000">
                <a:alpha val="50000"/>
              </a:srgbClr>
            </a:outerShdw>
          </a:effectLst>
        </p:spPr>
      </p:pic>
      <p:pic>
        <p:nvPicPr>
          <p:cNvPr id="160" name="Google Shape;160;p30" title="Screenshot 2025-04-26 at 6.22.51 AM.png"/>
          <p:cNvPicPr preferRelativeResize="0"/>
          <p:nvPr/>
        </p:nvPicPr>
        <p:blipFill>
          <a:blip r:embed="rId4">
            <a:alphaModFix/>
          </a:blip>
          <a:stretch>
            <a:fillRect/>
          </a:stretch>
        </p:blipFill>
        <p:spPr>
          <a:xfrm>
            <a:off x="2148675" y="1095074"/>
            <a:ext cx="6396990" cy="9153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311700" y="123775"/>
            <a:ext cx="8520600" cy="915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Ancestral reconstruction is one of the oldest problems in phylogenetics</a:t>
            </a:r>
            <a:endParaRPr/>
          </a:p>
        </p:txBody>
      </p:sp>
      <p:pic>
        <p:nvPicPr>
          <p:cNvPr id="166" name="Google Shape;166;p31"/>
          <p:cNvPicPr preferRelativeResize="0"/>
          <p:nvPr/>
        </p:nvPicPr>
        <p:blipFill>
          <a:blip r:embed="rId3">
            <a:alphaModFix/>
          </a:blip>
          <a:stretch>
            <a:fillRect/>
          </a:stretch>
        </p:blipFill>
        <p:spPr>
          <a:xfrm>
            <a:off x="3679499" y="2182074"/>
            <a:ext cx="5125563" cy="788550"/>
          </a:xfrm>
          <a:prstGeom prst="rect">
            <a:avLst/>
          </a:prstGeom>
          <a:noFill/>
          <a:ln>
            <a:noFill/>
          </a:ln>
          <a:effectLst>
            <a:outerShdw blurRad="57150" dist="19050" dir="5400000" algn="bl" rotWithShape="0">
              <a:srgbClr val="000000">
                <a:alpha val="50000"/>
              </a:srgbClr>
            </a:outerShdw>
          </a:effectLst>
        </p:spPr>
      </p:pic>
      <p:pic>
        <p:nvPicPr>
          <p:cNvPr id="167" name="Google Shape;167;p31"/>
          <p:cNvPicPr preferRelativeResize="0"/>
          <p:nvPr/>
        </p:nvPicPr>
        <p:blipFill>
          <a:blip r:embed="rId4">
            <a:alphaModFix/>
          </a:blip>
          <a:stretch>
            <a:fillRect/>
          </a:stretch>
        </p:blipFill>
        <p:spPr>
          <a:xfrm>
            <a:off x="2766225" y="3440624"/>
            <a:ext cx="5617311" cy="788550"/>
          </a:xfrm>
          <a:prstGeom prst="rect">
            <a:avLst/>
          </a:prstGeom>
          <a:noFill/>
          <a:ln>
            <a:noFill/>
          </a:ln>
          <a:effectLst>
            <a:outerShdw blurRad="57150" dist="19050" dir="5400000" algn="bl" rotWithShape="0">
              <a:srgbClr val="000000">
                <a:alpha val="50000"/>
              </a:srgbClr>
            </a:outerShdw>
          </a:effectLst>
        </p:spPr>
      </p:pic>
      <p:sp>
        <p:nvSpPr>
          <p:cNvPr id="168" name="Google Shape;168;p31"/>
          <p:cNvSpPr txBox="1"/>
          <p:nvPr/>
        </p:nvSpPr>
        <p:spPr>
          <a:xfrm>
            <a:off x="4189225" y="4229175"/>
            <a:ext cx="5487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t>⋮</a:t>
            </a:r>
            <a:endParaRPr sz="3100"/>
          </a:p>
        </p:txBody>
      </p:sp>
      <p:sp>
        <p:nvSpPr>
          <p:cNvPr id="169" name="Google Shape;16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70" name="Google Shape;170;p31" title="Screenshot 2025-04-26 at 6.22.14 AM.png"/>
          <p:cNvPicPr preferRelativeResize="0"/>
          <p:nvPr/>
        </p:nvPicPr>
        <p:blipFill>
          <a:blip r:embed="rId5">
            <a:alphaModFix/>
          </a:blip>
          <a:stretch>
            <a:fillRect/>
          </a:stretch>
        </p:blipFill>
        <p:spPr>
          <a:xfrm>
            <a:off x="390700" y="1547800"/>
            <a:ext cx="4632251" cy="1610800"/>
          </a:xfrm>
          <a:prstGeom prst="rect">
            <a:avLst/>
          </a:prstGeom>
          <a:noFill/>
          <a:ln>
            <a:noFill/>
          </a:ln>
          <a:effectLst>
            <a:outerShdw blurRad="57150" dist="19050" dir="5400000" algn="bl" rotWithShape="0">
              <a:srgbClr val="000000">
                <a:alpha val="50000"/>
              </a:srgbClr>
            </a:outerShdw>
          </a:effectLst>
        </p:spPr>
      </p:pic>
      <p:pic>
        <p:nvPicPr>
          <p:cNvPr id="171" name="Google Shape;171;p31"/>
          <p:cNvPicPr preferRelativeResize="0"/>
          <p:nvPr/>
        </p:nvPicPr>
        <p:blipFill>
          <a:blip r:embed="rId6">
            <a:alphaModFix/>
          </a:blip>
          <a:stretch>
            <a:fillRect/>
          </a:stretch>
        </p:blipFill>
        <p:spPr>
          <a:xfrm>
            <a:off x="1214671" y="2772674"/>
            <a:ext cx="4368704" cy="1304850"/>
          </a:xfrm>
          <a:prstGeom prst="rect">
            <a:avLst/>
          </a:prstGeom>
          <a:noFill/>
          <a:ln>
            <a:noFill/>
          </a:ln>
          <a:effectLst>
            <a:outerShdw blurRad="57150" dist="19050" dir="5400000" algn="bl" rotWithShape="0">
              <a:srgbClr val="000000">
                <a:alpha val="50000"/>
              </a:srgbClr>
            </a:outerShdw>
          </a:effectLst>
        </p:spPr>
      </p:pic>
      <p:pic>
        <p:nvPicPr>
          <p:cNvPr id="172" name="Google Shape;172;p31" title="Screenshot 2025-04-26 at 6.22.51 AM.png"/>
          <p:cNvPicPr preferRelativeResize="0"/>
          <p:nvPr/>
        </p:nvPicPr>
        <p:blipFill>
          <a:blip r:embed="rId7">
            <a:alphaModFix/>
          </a:blip>
          <a:stretch>
            <a:fillRect/>
          </a:stretch>
        </p:blipFill>
        <p:spPr>
          <a:xfrm>
            <a:off x="2148675" y="1095074"/>
            <a:ext cx="6396990" cy="9153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2"/>
          <p:cNvPicPr preferRelativeResize="0"/>
          <p:nvPr/>
        </p:nvPicPr>
        <p:blipFill>
          <a:blip r:embed="rId3">
            <a:alphaModFix/>
          </a:blip>
          <a:stretch>
            <a:fillRect/>
          </a:stretch>
        </p:blipFill>
        <p:spPr>
          <a:xfrm>
            <a:off x="6335525" y="784875"/>
            <a:ext cx="2717785" cy="3309601"/>
          </a:xfrm>
          <a:prstGeom prst="rect">
            <a:avLst/>
          </a:prstGeom>
          <a:noFill/>
          <a:ln>
            <a:noFill/>
          </a:ln>
        </p:spPr>
      </p:pic>
      <p:pic>
        <p:nvPicPr>
          <p:cNvPr id="178" name="Google Shape;178;p32"/>
          <p:cNvPicPr preferRelativeResize="0"/>
          <p:nvPr/>
        </p:nvPicPr>
        <p:blipFill rotWithShape="1">
          <a:blip r:embed="rId4">
            <a:alphaModFix/>
          </a:blip>
          <a:srcRect t="35654"/>
          <a:stretch/>
        </p:blipFill>
        <p:spPr>
          <a:xfrm>
            <a:off x="161850" y="719576"/>
            <a:ext cx="2861199" cy="3309600"/>
          </a:xfrm>
          <a:prstGeom prst="rect">
            <a:avLst/>
          </a:prstGeom>
          <a:noFill/>
          <a:ln>
            <a:noFill/>
          </a:ln>
        </p:spPr>
      </p:pic>
      <p:sp>
        <p:nvSpPr>
          <p:cNvPr id="179" name="Google Shape;179;p32"/>
          <p:cNvSpPr/>
          <p:nvPr/>
        </p:nvSpPr>
        <p:spPr>
          <a:xfrm rot="1319115">
            <a:off x="8895367" y="1092871"/>
            <a:ext cx="52088" cy="138771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32"/>
          <p:cNvSpPr/>
          <p:nvPr/>
        </p:nvSpPr>
        <p:spPr>
          <a:xfrm rot="9091254">
            <a:off x="8965501" y="2715023"/>
            <a:ext cx="52219" cy="138769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81" name="Google Shape;181;p32"/>
          <p:cNvCxnSpPr/>
          <p:nvPr/>
        </p:nvCxnSpPr>
        <p:spPr>
          <a:xfrm>
            <a:off x="6086275" y="784875"/>
            <a:ext cx="0" cy="4053300"/>
          </a:xfrm>
          <a:prstGeom prst="straightConnector1">
            <a:avLst/>
          </a:prstGeom>
          <a:noFill/>
          <a:ln w="19050" cap="flat" cmpd="sng">
            <a:solidFill>
              <a:schemeClr val="dk2"/>
            </a:solidFill>
            <a:prstDash val="solid"/>
            <a:round/>
            <a:headEnd type="none" w="med" len="med"/>
            <a:tailEnd type="none" w="med" len="med"/>
          </a:ln>
        </p:spPr>
      </p:cxnSp>
      <p:cxnSp>
        <p:nvCxnSpPr>
          <p:cNvPr id="182" name="Google Shape;182;p32"/>
          <p:cNvCxnSpPr/>
          <p:nvPr/>
        </p:nvCxnSpPr>
        <p:spPr>
          <a:xfrm>
            <a:off x="3300550" y="739475"/>
            <a:ext cx="0" cy="3952800"/>
          </a:xfrm>
          <a:prstGeom prst="straightConnector1">
            <a:avLst/>
          </a:prstGeom>
          <a:noFill/>
          <a:ln w="19050" cap="flat" cmpd="sng">
            <a:solidFill>
              <a:schemeClr val="dk2"/>
            </a:solidFill>
            <a:prstDash val="solid"/>
            <a:round/>
            <a:headEnd type="none" w="med" len="med"/>
            <a:tailEnd type="none" w="med" len="med"/>
          </a:ln>
        </p:spPr>
      </p:cxnSp>
      <p:sp>
        <p:nvSpPr>
          <p:cNvPr id="183" name="Google Shape;183;p32"/>
          <p:cNvSpPr txBox="1"/>
          <p:nvPr/>
        </p:nvSpPr>
        <p:spPr>
          <a:xfrm>
            <a:off x="6263863" y="4094475"/>
            <a:ext cx="2861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dk2"/>
                </a:solidFill>
              </a:rPr>
              <a:t>CARTA [1] views cellular differentiation map inference as an ancestral reconstruction problem.</a:t>
            </a:r>
            <a:endParaRPr sz="1200" i="1">
              <a:solidFill>
                <a:schemeClr val="dk2"/>
              </a:solidFill>
            </a:endParaRPr>
          </a:p>
        </p:txBody>
      </p:sp>
      <p:sp>
        <p:nvSpPr>
          <p:cNvPr id="184" name="Google Shape;184;p32"/>
          <p:cNvSpPr txBox="1"/>
          <p:nvPr/>
        </p:nvSpPr>
        <p:spPr>
          <a:xfrm>
            <a:off x="3389675" y="4092875"/>
            <a:ext cx="2623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dk2"/>
                </a:solidFill>
              </a:rPr>
              <a:t>Scoring and ranking of phylogenetic networks [], which are popular models of hybridization and recombination.</a:t>
            </a:r>
            <a:endParaRPr sz="1200" i="1">
              <a:solidFill>
                <a:schemeClr val="dk2"/>
              </a:solidFill>
            </a:endParaRPr>
          </a:p>
        </p:txBody>
      </p:sp>
      <p:sp>
        <p:nvSpPr>
          <p:cNvPr id="185" name="Google Shape;185;p32"/>
          <p:cNvSpPr/>
          <p:nvPr/>
        </p:nvSpPr>
        <p:spPr>
          <a:xfrm rot="9093586">
            <a:off x="51452" y="6946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32"/>
          <p:cNvSpPr/>
          <p:nvPr/>
        </p:nvSpPr>
        <p:spPr>
          <a:xfrm rot="9093586">
            <a:off x="104352" y="27626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32"/>
          <p:cNvSpPr txBox="1">
            <a:spLocks noGrp="1"/>
          </p:cNvSpPr>
          <p:nvPr>
            <p:ph type="title"/>
          </p:nvPr>
        </p:nvSpPr>
        <p:spPr>
          <a:xfrm>
            <a:off x="311700" y="189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220"/>
              <a:t>Ancestral reconstruction problems also have modern applications</a:t>
            </a:r>
            <a:endParaRPr sz="2220"/>
          </a:p>
          <a:p>
            <a:pPr marL="0" lvl="0" indent="0" algn="l" rtl="0">
              <a:spcBef>
                <a:spcPts val="0"/>
              </a:spcBef>
              <a:spcAft>
                <a:spcPts val="0"/>
              </a:spcAft>
              <a:buSzPts val="990"/>
              <a:buNone/>
            </a:pPr>
            <a:endParaRPr sz="2220"/>
          </a:p>
        </p:txBody>
      </p:sp>
      <p:pic>
        <p:nvPicPr>
          <p:cNvPr id="188" name="Google Shape;188;p32" title="Screenshot 2025-04-15 at 10.12.52 AM.png"/>
          <p:cNvPicPr preferRelativeResize="0"/>
          <p:nvPr/>
        </p:nvPicPr>
        <p:blipFill>
          <a:blip r:embed="rId5">
            <a:alphaModFix/>
          </a:blip>
          <a:stretch>
            <a:fillRect/>
          </a:stretch>
        </p:blipFill>
        <p:spPr>
          <a:xfrm>
            <a:off x="3564263" y="2315756"/>
            <a:ext cx="2258289" cy="1778718"/>
          </a:xfrm>
          <a:prstGeom prst="rect">
            <a:avLst/>
          </a:prstGeom>
          <a:noFill/>
          <a:ln>
            <a:noFill/>
          </a:ln>
        </p:spPr>
      </p:pic>
      <p:pic>
        <p:nvPicPr>
          <p:cNvPr id="189" name="Google Shape;189;p32"/>
          <p:cNvPicPr preferRelativeResize="0"/>
          <p:nvPr/>
        </p:nvPicPr>
        <p:blipFill>
          <a:blip r:embed="rId6">
            <a:alphaModFix/>
          </a:blip>
          <a:stretch>
            <a:fillRect/>
          </a:stretch>
        </p:blipFill>
        <p:spPr>
          <a:xfrm>
            <a:off x="3706112" y="899087"/>
            <a:ext cx="2011229" cy="1394575"/>
          </a:xfrm>
          <a:prstGeom prst="rect">
            <a:avLst/>
          </a:prstGeom>
          <a:noFill/>
          <a:ln>
            <a:noFill/>
          </a:ln>
        </p:spPr>
      </p:pic>
      <p:sp>
        <p:nvSpPr>
          <p:cNvPr id="190" name="Google Shape;190;p32"/>
          <p:cNvSpPr/>
          <p:nvPr/>
        </p:nvSpPr>
        <p:spPr>
          <a:xfrm rot="1321039">
            <a:off x="3427440" y="2299330"/>
            <a:ext cx="280885" cy="25598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1" name="Google Shape;191;p32"/>
          <p:cNvPicPr preferRelativeResize="0"/>
          <p:nvPr/>
        </p:nvPicPr>
        <p:blipFill rotWithShape="1">
          <a:blip r:embed="rId4">
            <a:alphaModFix/>
          </a:blip>
          <a:srcRect b="63540"/>
          <a:stretch/>
        </p:blipFill>
        <p:spPr>
          <a:xfrm>
            <a:off x="175625" y="805075"/>
            <a:ext cx="2861199" cy="1875274"/>
          </a:xfrm>
          <a:prstGeom prst="rect">
            <a:avLst/>
          </a:prstGeom>
          <a:noFill/>
          <a:ln>
            <a:noFill/>
          </a:ln>
        </p:spPr>
      </p:pic>
      <p:sp>
        <p:nvSpPr>
          <p:cNvPr id="192" name="Google Shape;192;p32"/>
          <p:cNvSpPr/>
          <p:nvPr/>
        </p:nvSpPr>
        <p:spPr>
          <a:xfrm rot="-10791184">
            <a:off x="3158415" y="729550"/>
            <a:ext cx="5849419" cy="4232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32"/>
          <p:cNvSpPr/>
          <p:nvPr/>
        </p:nvSpPr>
        <p:spPr>
          <a:xfrm rot="-10791149">
            <a:off x="389570" y="2739500"/>
            <a:ext cx="3029410" cy="129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94" name="Google Shape;194;p32"/>
          <p:cNvCxnSpPr/>
          <p:nvPr/>
        </p:nvCxnSpPr>
        <p:spPr>
          <a:xfrm>
            <a:off x="3300550" y="739475"/>
            <a:ext cx="0" cy="3952800"/>
          </a:xfrm>
          <a:prstGeom prst="straightConnector1">
            <a:avLst/>
          </a:prstGeom>
          <a:noFill/>
          <a:ln w="19050" cap="flat" cmpd="sng">
            <a:solidFill>
              <a:schemeClr val="dk2"/>
            </a:solidFill>
            <a:prstDash val="solid"/>
            <a:round/>
            <a:headEnd type="none" w="med" len="med"/>
            <a:tailEnd type="none" w="med" len="med"/>
          </a:ln>
        </p:spPr>
      </p:cxnSp>
      <p:sp>
        <p:nvSpPr>
          <p:cNvPr id="195" name="Google Shape;19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196" name="Google Shape;196;p32"/>
          <p:cNvSpPr txBox="1"/>
          <p:nvPr/>
        </p:nvSpPr>
        <p:spPr>
          <a:xfrm>
            <a:off x="146925" y="4094475"/>
            <a:ext cx="3064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To infer anatomical locations of ancestral cells, e.g. MACHINA, MACH2, Metient, and others (Quinn et al. 2021).</a:t>
            </a:r>
            <a:endParaRPr sz="1300" i="1">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3"/>
          <p:cNvPicPr preferRelativeResize="0"/>
          <p:nvPr/>
        </p:nvPicPr>
        <p:blipFill>
          <a:blip r:embed="rId3">
            <a:alphaModFix/>
          </a:blip>
          <a:stretch>
            <a:fillRect/>
          </a:stretch>
        </p:blipFill>
        <p:spPr>
          <a:xfrm>
            <a:off x="6335525" y="784875"/>
            <a:ext cx="2717785" cy="3309601"/>
          </a:xfrm>
          <a:prstGeom prst="rect">
            <a:avLst/>
          </a:prstGeom>
          <a:noFill/>
          <a:ln>
            <a:noFill/>
          </a:ln>
        </p:spPr>
      </p:pic>
      <p:pic>
        <p:nvPicPr>
          <p:cNvPr id="202" name="Google Shape;202;p33"/>
          <p:cNvPicPr preferRelativeResize="0"/>
          <p:nvPr/>
        </p:nvPicPr>
        <p:blipFill rotWithShape="1">
          <a:blip r:embed="rId4">
            <a:alphaModFix/>
          </a:blip>
          <a:srcRect t="35654"/>
          <a:stretch/>
        </p:blipFill>
        <p:spPr>
          <a:xfrm>
            <a:off x="161850" y="719576"/>
            <a:ext cx="2861199" cy="3309600"/>
          </a:xfrm>
          <a:prstGeom prst="rect">
            <a:avLst/>
          </a:prstGeom>
          <a:noFill/>
          <a:ln>
            <a:noFill/>
          </a:ln>
        </p:spPr>
      </p:pic>
      <p:sp>
        <p:nvSpPr>
          <p:cNvPr id="203" name="Google Shape;203;p33"/>
          <p:cNvSpPr/>
          <p:nvPr/>
        </p:nvSpPr>
        <p:spPr>
          <a:xfrm rot="1319115">
            <a:off x="8895367" y="1092871"/>
            <a:ext cx="52088" cy="138771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33"/>
          <p:cNvSpPr/>
          <p:nvPr/>
        </p:nvSpPr>
        <p:spPr>
          <a:xfrm rot="9091254">
            <a:off x="8965501" y="2715023"/>
            <a:ext cx="52219" cy="138769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05" name="Google Shape;205;p33"/>
          <p:cNvCxnSpPr/>
          <p:nvPr/>
        </p:nvCxnSpPr>
        <p:spPr>
          <a:xfrm>
            <a:off x="6086275" y="784875"/>
            <a:ext cx="0" cy="4053300"/>
          </a:xfrm>
          <a:prstGeom prst="straightConnector1">
            <a:avLst/>
          </a:prstGeom>
          <a:noFill/>
          <a:ln w="19050" cap="flat" cmpd="sng">
            <a:solidFill>
              <a:schemeClr val="dk2"/>
            </a:solidFill>
            <a:prstDash val="solid"/>
            <a:round/>
            <a:headEnd type="none" w="med" len="med"/>
            <a:tailEnd type="none" w="med" len="med"/>
          </a:ln>
        </p:spPr>
      </p:cxnSp>
      <p:cxnSp>
        <p:nvCxnSpPr>
          <p:cNvPr id="206" name="Google Shape;206;p33"/>
          <p:cNvCxnSpPr/>
          <p:nvPr/>
        </p:nvCxnSpPr>
        <p:spPr>
          <a:xfrm>
            <a:off x="3300550" y="739475"/>
            <a:ext cx="0" cy="3952800"/>
          </a:xfrm>
          <a:prstGeom prst="straightConnector1">
            <a:avLst/>
          </a:prstGeom>
          <a:noFill/>
          <a:ln w="19050" cap="flat" cmpd="sng">
            <a:solidFill>
              <a:schemeClr val="dk2"/>
            </a:solidFill>
            <a:prstDash val="solid"/>
            <a:round/>
            <a:headEnd type="none" w="med" len="med"/>
            <a:tailEnd type="none" w="med" len="med"/>
          </a:ln>
        </p:spPr>
      </p:cxnSp>
      <p:sp>
        <p:nvSpPr>
          <p:cNvPr id="207" name="Google Shape;207;p33"/>
          <p:cNvSpPr txBox="1"/>
          <p:nvPr/>
        </p:nvSpPr>
        <p:spPr>
          <a:xfrm>
            <a:off x="6263863" y="4094475"/>
            <a:ext cx="2861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dk2"/>
                </a:solidFill>
              </a:rPr>
              <a:t>CARTA [1] views cellular differentiation map inference as an ancestral reconstruction problem.</a:t>
            </a:r>
            <a:endParaRPr sz="1200" i="1">
              <a:solidFill>
                <a:schemeClr val="dk2"/>
              </a:solidFill>
            </a:endParaRPr>
          </a:p>
        </p:txBody>
      </p:sp>
      <p:sp>
        <p:nvSpPr>
          <p:cNvPr id="208" name="Google Shape;208;p33"/>
          <p:cNvSpPr txBox="1"/>
          <p:nvPr/>
        </p:nvSpPr>
        <p:spPr>
          <a:xfrm>
            <a:off x="3389675" y="4092875"/>
            <a:ext cx="2623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chemeClr val="dk2"/>
                </a:solidFill>
              </a:rPr>
              <a:t>Scoring and ranking of phylogenetic networks [], which are popular models of hybridization and recombination.</a:t>
            </a:r>
            <a:endParaRPr sz="1200" i="1">
              <a:solidFill>
                <a:schemeClr val="dk2"/>
              </a:solidFill>
            </a:endParaRPr>
          </a:p>
        </p:txBody>
      </p:sp>
      <p:sp>
        <p:nvSpPr>
          <p:cNvPr id="209" name="Google Shape;209;p33"/>
          <p:cNvSpPr/>
          <p:nvPr/>
        </p:nvSpPr>
        <p:spPr>
          <a:xfrm rot="9093586">
            <a:off x="51452" y="6946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33"/>
          <p:cNvSpPr/>
          <p:nvPr/>
        </p:nvSpPr>
        <p:spPr>
          <a:xfrm rot="9093586">
            <a:off x="104352" y="2762630"/>
            <a:ext cx="233705" cy="27426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 name="Google Shape;211;p33"/>
          <p:cNvSpPr txBox="1">
            <a:spLocks noGrp="1"/>
          </p:cNvSpPr>
          <p:nvPr>
            <p:ph type="title"/>
          </p:nvPr>
        </p:nvSpPr>
        <p:spPr>
          <a:xfrm>
            <a:off x="311700" y="189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220"/>
              <a:t>Ancestral reconstruction problems also have modern applications</a:t>
            </a:r>
            <a:endParaRPr sz="2220"/>
          </a:p>
          <a:p>
            <a:pPr marL="0" lvl="0" indent="0" algn="l" rtl="0">
              <a:spcBef>
                <a:spcPts val="0"/>
              </a:spcBef>
              <a:spcAft>
                <a:spcPts val="0"/>
              </a:spcAft>
              <a:buSzPts val="990"/>
              <a:buNone/>
            </a:pPr>
            <a:endParaRPr sz="2220"/>
          </a:p>
        </p:txBody>
      </p:sp>
      <p:pic>
        <p:nvPicPr>
          <p:cNvPr id="212" name="Google Shape;212;p33" title="Screenshot 2025-04-15 at 10.12.52 AM.png"/>
          <p:cNvPicPr preferRelativeResize="0"/>
          <p:nvPr/>
        </p:nvPicPr>
        <p:blipFill>
          <a:blip r:embed="rId5">
            <a:alphaModFix/>
          </a:blip>
          <a:stretch>
            <a:fillRect/>
          </a:stretch>
        </p:blipFill>
        <p:spPr>
          <a:xfrm>
            <a:off x="3564263" y="2315756"/>
            <a:ext cx="2258289" cy="1778718"/>
          </a:xfrm>
          <a:prstGeom prst="rect">
            <a:avLst/>
          </a:prstGeom>
          <a:noFill/>
          <a:ln>
            <a:noFill/>
          </a:ln>
        </p:spPr>
      </p:pic>
      <p:pic>
        <p:nvPicPr>
          <p:cNvPr id="213" name="Google Shape;213;p33"/>
          <p:cNvPicPr preferRelativeResize="0"/>
          <p:nvPr/>
        </p:nvPicPr>
        <p:blipFill>
          <a:blip r:embed="rId6">
            <a:alphaModFix/>
          </a:blip>
          <a:stretch>
            <a:fillRect/>
          </a:stretch>
        </p:blipFill>
        <p:spPr>
          <a:xfrm>
            <a:off x="3706112" y="899087"/>
            <a:ext cx="2011229" cy="1394575"/>
          </a:xfrm>
          <a:prstGeom prst="rect">
            <a:avLst/>
          </a:prstGeom>
          <a:noFill/>
          <a:ln>
            <a:noFill/>
          </a:ln>
        </p:spPr>
      </p:pic>
      <p:sp>
        <p:nvSpPr>
          <p:cNvPr id="214" name="Google Shape;214;p33"/>
          <p:cNvSpPr/>
          <p:nvPr/>
        </p:nvSpPr>
        <p:spPr>
          <a:xfrm rot="1321039">
            <a:off x="3427440" y="2299330"/>
            <a:ext cx="280885" cy="255983"/>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5" name="Google Shape;215;p33"/>
          <p:cNvPicPr preferRelativeResize="0"/>
          <p:nvPr/>
        </p:nvPicPr>
        <p:blipFill rotWithShape="1">
          <a:blip r:embed="rId4">
            <a:alphaModFix/>
          </a:blip>
          <a:srcRect b="63540"/>
          <a:stretch/>
        </p:blipFill>
        <p:spPr>
          <a:xfrm>
            <a:off x="175625" y="805075"/>
            <a:ext cx="2861199" cy="1875274"/>
          </a:xfrm>
          <a:prstGeom prst="rect">
            <a:avLst/>
          </a:prstGeom>
          <a:noFill/>
          <a:ln>
            <a:noFill/>
          </a:ln>
        </p:spPr>
      </p:pic>
      <p:sp>
        <p:nvSpPr>
          <p:cNvPr id="216" name="Google Shape;216;p33"/>
          <p:cNvSpPr/>
          <p:nvPr/>
        </p:nvSpPr>
        <p:spPr>
          <a:xfrm rot="-10791184">
            <a:off x="3158415" y="729550"/>
            <a:ext cx="5849419" cy="4232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17" name="Google Shape;217;p33"/>
          <p:cNvCxnSpPr/>
          <p:nvPr/>
        </p:nvCxnSpPr>
        <p:spPr>
          <a:xfrm>
            <a:off x="3300550" y="739475"/>
            <a:ext cx="0" cy="3952800"/>
          </a:xfrm>
          <a:prstGeom prst="straightConnector1">
            <a:avLst/>
          </a:prstGeom>
          <a:noFill/>
          <a:ln w="19050" cap="flat" cmpd="sng">
            <a:solidFill>
              <a:schemeClr val="dk2"/>
            </a:solidFill>
            <a:prstDash val="solid"/>
            <a:round/>
            <a:headEnd type="none" w="med" len="med"/>
            <a:tailEnd type="none" w="med" len="med"/>
          </a:ln>
        </p:spPr>
      </p:cxnSp>
      <p:pic>
        <p:nvPicPr>
          <p:cNvPr id="218" name="Google Shape;218;p33"/>
          <p:cNvPicPr preferRelativeResize="0"/>
          <p:nvPr/>
        </p:nvPicPr>
        <p:blipFill rotWithShape="1">
          <a:blip r:embed="rId4">
            <a:alphaModFix/>
          </a:blip>
          <a:srcRect t="35654"/>
          <a:stretch/>
        </p:blipFill>
        <p:spPr>
          <a:xfrm>
            <a:off x="161850" y="719576"/>
            <a:ext cx="2861199" cy="3309600"/>
          </a:xfrm>
          <a:prstGeom prst="rect">
            <a:avLst/>
          </a:prstGeom>
          <a:noFill/>
          <a:ln>
            <a:noFill/>
          </a:ln>
        </p:spPr>
      </p:pic>
      <p:sp>
        <p:nvSpPr>
          <p:cNvPr id="219" name="Google Shape;219;p33"/>
          <p:cNvSpPr/>
          <p:nvPr/>
        </p:nvSpPr>
        <p:spPr>
          <a:xfrm rot="-10791125">
            <a:off x="389545" y="2739175"/>
            <a:ext cx="2788809" cy="129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0" name="Google Shape;22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221" name="Google Shape;221;p33"/>
          <p:cNvSpPr txBox="1"/>
          <p:nvPr/>
        </p:nvSpPr>
        <p:spPr>
          <a:xfrm>
            <a:off x="146925" y="4094475"/>
            <a:ext cx="3064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rPr>
              <a:t>To infer anatomical locations of ancestral cells, e.g. MACHINA, MACH2, Metient, and others (Quinn et al. 2021).</a:t>
            </a:r>
            <a:endParaRPr sz="1300" i="1">
              <a:solidFill>
                <a:schemeClr val="dk2"/>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nri's 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2392</Words>
  <Application>Microsoft Macintosh PowerPoint</Application>
  <PresentationFormat>On-screen Show (16:9)</PresentationFormat>
  <Paragraphs>243</Paragraphs>
  <Slides>33</Slides>
  <Notes>33</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33</vt:i4>
      </vt:variant>
    </vt:vector>
  </HeadingPairs>
  <TitlesOfParts>
    <vt:vector size="36" baseType="lpstr">
      <vt:lpstr>Arial</vt:lpstr>
      <vt:lpstr>Simple Light</vt:lpstr>
      <vt:lpstr>Henri's Simple Light</vt:lpstr>
      <vt:lpstr>The tree labeling polytope: a unified approach to ancestral reconstruction problems</vt:lpstr>
      <vt:lpstr>What can we infer about the past?</vt:lpstr>
      <vt:lpstr>What can we infer about the past?</vt:lpstr>
      <vt:lpstr>What can we infer about the past?</vt:lpstr>
      <vt:lpstr>Ancestral reconstruction is one of the oldest problems in phylogenetics</vt:lpstr>
      <vt:lpstr>Ancestral reconstruction is one of the oldest problems in phylogenetics</vt:lpstr>
      <vt:lpstr>Ancestral reconstruction is one of the oldest problems in phylogenetics</vt:lpstr>
      <vt:lpstr>Ancestral reconstruction problems also have modern applications </vt:lpstr>
      <vt:lpstr>Ancestral reconstruction problems also have modern applications </vt:lpstr>
      <vt:lpstr>Ancestral reconstruction problems also have modern applications </vt:lpstr>
      <vt:lpstr>Ancestral reconstruction problems also have modern applications </vt:lpstr>
      <vt:lpstr>Ancestral reconstruction problems also have modern applications </vt:lpstr>
      <vt:lpstr>Ancestral reconstruction via dynamic programming</vt:lpstr>
      <vt:lpstr>Ancestral reconstruction via dynamic programming</vt:lpstr>
      <vt:lpstr>Dynamic programming algorithms often fail for structured ancestral reconstruction problems</vt:lpstr>
      <vt:lpstr>Dynamic programming algorithms often fail for structured ancestral reconstruction problems</vt:lpstr>
      <vt:lpstr>Dynamic programming algorithms often fail for structured ancestral reconstruction problems</vt:lpstr>
      <vt:lpstr>A linear programming approach to ancestral reconstruction</vt:lpstr>
      <vt:lpstr>A linear programming approach to ancestral reconstruction</vt:lpstr>
      <vt:lpstr>A linear programming approach to ancestral reconstruction</vt:lpstr>
      <vt:lpstr>A linear program for the small parsimony problem</vt:lpstr>
      <vt:lpstr>A linear program for the small parsimony problem</vt:lpstr>
      <vt:lpstr>Algorithms for structured ancestral reconstruction problems using the tree labeling polytope </vt:lpstr>
      <vt:lpstr>Algorithms for structured ancestral reconstruction problems using the tree labeling polytope </vt:lpstr>
      <vt:lpstr>Algorithms for structured ancestral reconstruction problems using the tree labeling polytope </vt:lpstr>
      <vt:lpstr>Application: the parsimonious migration history problem</vt:lpstr>
      <vt:lpstr>Application: the parsimonious migration history problem</vt:lpstr>
      <vt:lpstr>fastMACHINA for the parsimonious migration history (PMH) problem</vt:lpstr>
      <vt:lpstr>fastMACHINA enables large-scale migration history inference on lineage tracing data</vt:lpstr>
      <vt:lpstr>Application: large-scale migration history inference on lineage tracing data</vt:lpstr>
      <vt:lpstr>Application: large-scale migration history inference on lineage tracing data</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Henri C. Schmidt</cp:lastModifiedBy>
  <cp:revision>1</cp:revision>
  <dcterms:modified xsi:type="dcterms:W3CDTF">2025-04-27T03:28:35Z</dcterms:modified>
</cp:coreProperties>
</file>